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87" r:id="rId2"/>
    <p:sldId id="269" r:id="rId3"/>
    <p:sldId id="491" r:id="rId4"/>
    <p:sldId id="488" r:id="rId5"/>
    <p:sldId id="502" r:id="rId6"/>
    <p:sldId id="499" r:id="rId7"/>
    <p:sldId id="503" r:id="rId8"/>
    <p:sldId id="504" r:id="rId9"/>
    <p:sldId id="492" r:id="rId10"/>
    <p:sldId id="493" r:id="rId11"/>
    <p:sldId id="494" r:id="rId12"/>
    <p:sldId id="495" r:id="rId13"/>
    <p:sldId id="497" r:id="rId14"/>
    <p:sldId id="500" r:id="rId15"/>
    <p:sldId id="501" r:id="rId16"/>
    <p:sldId id="498" r:id="rId17"/>
    <p:sldId id="496" r:id="rId18"/>
    <p:sldId id="489" r:id="rId19"/>
    <p:sldId id="368" r:id="rId20"/>
    <p:sldId id="478" r:id="rId21"/>
    <p:sldId id="367" r:id="rId22"/>
    <p:sldId id="370" r:id="rId23"/>
    <p:sldId id="371" r:id="rId24"/>
    <p:sldId id="482" r:id="rId25"/>
    <p:sldId id="479" r:id="rId26"/>
    <p:sldId id="372" r:id="rId27"/>
    <p:sldId id="369" r:id="rId28"/>
    <p:sldId id="373" r:id="rId29"/>
    <p:sldId id="374" r:id="rId30"/>
    <p:sldId id="375" r:id="rId31"/>
    <p:sldId id="376" r:id="rId32"/>
    <p:sldId id="377" r:id="rId33"/>
    <p:sldId id="378" r:id="rId34"/>
    <p:sldId id="322" r:id="rId3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95"/>
    <p:restoredTop sz="95755"/>
  </p:normalViewPr>
  <p:slideViewPr>
    <p:cSldViewPr snapToGrid="0" snapToObjects="1">
      <p:cViewPr varScale="1">
        <p:scale>
          <a:sx n="142" d="100"/>
          <a:sy n="142" d="100"/>
        </p:scale>
        <p:origin x="17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7718EA-7D96-2C42-99BB-3CFB79B66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466544-4255-6243-97FB-02909C552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28F637-6F5B-CF4A-9C43-9506A86CE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88A65E-0065-A140-ABD0-A59FEDBF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AEDB0A-F00B-6244-B0E2-77FDFB92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053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DC0B1-0B4A-DA4A-8F46-8544E177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ED3D392-0596-9646-A781-7038F8A26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F2AC5C-AAE7-E24C-BBEC-188088BA6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9B7AE0-C709-8140-809C-1F782FA2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A4B86F-2097-CA44-9056-4AA49122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074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F4B38E6-9848-7446-AC7C-F121E4BD5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A8DE01-3831-B34A-8A79-0F66BF555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6F112D-0EF7-6F40-9861-A5D85097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8AB2B4-C772-FF44-B5F1-A3F6CB789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FEF180-3FA5-E243-8A5D-909664FD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441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25497-97F3-124F-8142-266C3B5C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8490F0-0CCC-D54C-AC22-B0E578F58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183EEA-6653-F246-921B-108B45B60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EAC72E-5556-BB4E-8612-A487D58E6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ED3518-05CB-A441-AE64-34F5BDFD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77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4FD20-7E0C-3A40-B214-7B5F8B46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5B35E9-02CE-9943-A678-CC0EF9B96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45EC38-D87F-1D49-A319-3BC8D1540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F7AD42-BFBC-E542-A647-5249AB868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34CCC0-4849-6840-9F70-22AE8897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817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050BF-6010-6E46-8673-2707CC6B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3A4616-EDC6-7444-82B6-568A51C46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94AB7AD-6678-D54D-A86A-CD4848DBE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C4272C-940D-184A-BE8D-3E62A6DD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702E98-D921-EB42-BD2C-85E6117DB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265CD4-75DF-814D-A7C6-30A56C617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C1357-ADF1-E943-8F50-FF7AF1BC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C72A80-9D9F-4A45-B780-F1F55BE4D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7C2B7B-8801-8A46-8EF1-869D35B03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D9A4F1-CDBA-8240-BC33-B592279D6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B8EA84E-3B86-8A4D-A8BC-41A98B839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C71DB8-8769-DF48-B77C-BD0187E8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F2F7C3B-E610-A34A-8DC7-F821CF2B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468B06-4421-6D46-856A-9ABCE0DA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898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7CC676-139C-6043-98AF-53FDDCB5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ED45A49-54B7-1741-BC17-BBBF3E52E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119A26-331A-EA49-B48B-464A5264E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BF027C-2555-D340-B2AD-3A8EE6F39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47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798BD5F-A930-5A4B-822F-C6473E64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6BA88FB-98F8-1342-B128-305D95E98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6678EC-40EF-534C-B8FA-EE7CE7D55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02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8274B-3B88-6248-A442-2F2F3CA75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C7168E-5DB9-9B41-9765-078D5FC8B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F48413-30AC-C643-B354-E547A27DB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7FCB4A-2E86-BD4F-A14A-6B7E70E73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642B5D-4F65-714A-932D-6DA81544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343EF6-3623-4C4D-9187-A7E0A62C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008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5392E-8E45-B84A-A06F-FBC86C35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67C5761-FB8A-E444-91F1-9340056CAF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A6B24F-CC49-3746-B5A8-881EC1A04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D27417-B1E1-1F49-A1C0-D318A0BE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B24C49-270F-384F-8D49-534B91AA0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01B6FD-670C-3A43-A40A-725AA7AC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647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09EBA-B91A-104B-A544-6B1AB3A02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34CCAA-269A-0F40-BB89-8F90E2BDC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6B4549-117D-384A-B12B-43CCCA57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FDE9A-95AE-C54E-9BD2-E3F1B3A36F9A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398370-8EB1-B74A-AC47-8ADA597DDA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59BD2C-470F-3C49-86D5-45160E4C4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12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diophontine.github.io/csc412/slides/w10/tut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habr.com/ru/articles/539312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cord.com/blog/open-ai-clip-alternatives/" TargetMode="External"/><Relationship Id="rId2" Type="http://schemas.openxmlformats.org/officeDocument/2006/relationships/hyperlink" Target="https://roboflow.com/model-alternatives/cli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github.com/LAION-AI/CLIP_benchmark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cord.com/blog/open-ai-clip-alternatives/" TargetMode="External"/><Relationship Id="rId2" Type="http://schemas.openxmlformats.org/officeDocument/2006/relationships/hyperlink" Target="https://roboflow.com/model-alternatives/cli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AION-AI/CLIP_benchmark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704716/" TargetMode="External"/><Relationship Id="rId2" Type="http://schemas.openxmlformats.org/officeDocument/2006/relationships/hyperlink" Target="https://uvadlc-notebooks.readthedocs.io/en/latest/tutorial_notebooks/tutorial17/SimCL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212541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/>
                </a:solidFill>
              </a:rPr>
              <a:t>Базисные и генеративные модели 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Тренды и другие задачи компьютерного зрения.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15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7D492-04D9-038E-3C9C-9686938C6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C0198-21B0-98AD-FFC9-99770FB1D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0E7785C-5AD4-5C8E-3483-8926CB538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1049482"/>
            <a:ext cx="5715554" cy="510079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bg1"/>
                </a:solidFill>
              </a:rPr>
              <a:t>Идея: контрастное обучение на парах</a:t>
            </a:r>
            <a:r>
              <a:rPr lang="en-US" b="1" dirty="0">
                <a:solidFill>
                  <a:schemeClr val="bg1"/>
                </a:solidFill>
              </a:rPr>
              <a:t> image – text</a:t>
            </a:r>
            <a:r>
              <a:rPr lang="ru-RU" b="1" dirty="0">
                <a:solidFill>
                  <a:schemeClr val="bg1"/>
                </a:solidFill>
              </a:rPr>
              <a:t> позволяет:</a:t>
            </a:r>
          </a:p>
          <a:p>
            <a:r>
              <a:rPr lang="ru-RU" b="1" dirty="0">
                <a:solidFill>
                  <a:schemeClr val="bg1"/>
                </a:solidFill>
              </a:rPr>
              <a:t>Автоматическая разметка 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en" dirty="0">
                <a:solidFill>
                  <a:schemeClr val="bg1"/>
                </a:solidFill>
              </a:rPr>
              <a:t>zero-shot) </a:t>
            </a:r>
            <a:r>
              <a:rPr lang="ru-RU" dirty="0">
                <a:solidFill>
                  <a:schemeClr val="bg1"/>
                </a:solidFill>
              </a:rPr>
              <a:t>без участия людей.</a:t>
            </a:r>
          </a:p>
          <a:p>
            <a:r>
              <a:rPr lang="ru-RU" b="1" dirty="0">
                <a:solidFill>
                  <a:schemeClr val="bg1"/>
                </a:solidFill>
              </a:rPr>
              <a:t>Поиск похожих изображений/дубликатов 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Получение робастных </a:t>
            </a:r>
            <a:r>
              <a:rPr lang="ru-RU" b="1" dirty="0" err="1">
                <a:solidFill>
                  <a:schemeClr val="bg1"/>
                </a:solidFill>
              </a:rPr>
              <a:t>ембеддингов</a:t>
            </a:r>
            <a:endParaRPr lang="ru-RU" b="1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Связь текста и изображений </a:t>
            </a:r>
            <a:r>
              <a:rPr lang="ru-RU" dirty="0">
                <a:solidFill>
                  <a:schemeClr val="bg1"/>
                </a:solidFill>
              </a:rPr>
              <a:t>в генеративных задачах</a:t>
            </a:r>
          </a:p>
          <a:p>
            <a:br>
              <a:rPr lang="ru-RU" dirty="0">
                <a:solidFill>
                  <a:schemeClr val="bg1"/>
                </a:solidFill>
              </a:rPr>
            </a:b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DD7D0F-1140-E376-B961-FC16FC45ADFB}"/>
              </a:ext>
            </a:extLst>
          </p:cNvPr>
          <p:cNvSpPr txBox="1"/>
          <p:nvPr/>
        </p:nvSpPr>
        <p:spPr>
          <a:xfrm>
            <a:off x="5624381" y="6311711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https://diophontine.github.io/csc412/slides/w10/tut10.pdf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ru-RU" sz="1200" dirty="0">
                <a:solidFill>
                  <a:schemeClr val="bg1"/>
                </a:solidFill>
              </a:rPr>
              <a:t>.</a:t>
            </a:r>
            <a:r>
              <a:rPr lang="en" sz="1200" dirty="0">
                <a:solidFill>
                  <a:schemeClr val="bg1"/>
                </a:solidFill>
              </a:rPr>
              <a:t> 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/articles/908168/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B84D0-B208-8FE6-E18A-79FF6C21F232}"/>
              </a:ext>
            </a:extLst>
          </p:cNvPr>
          <p:cNvSpPr txBox="1"/>
          <p:nvPr/>
        </p:nvSpPr>
        <p:spPr>
          <a:xfrm>
            <a:off x="384428" y="6416710"/>
            <a:ext cx="5239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CLIP, BLIP, SIGLIP </a:t>
            </a:r>
            <a:r>
              <a:rPr lang="ru-RU" b="0" i="0" dirty="0">
                <a:solidFill>
                  <a:schemeClr val="bg1"/>
                </a:solidFill>
                <a:effectLst/>
                <a:latin typeface="system-ui"/>
              </a:rPr>
              <a:t>и др.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83DBC3-0C8A-038B-A758-43DCD3632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629" y="1441747"/>
            <a:ext cx="6076743" cy="431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2EEDB-4767-24BD-9AD2-8A625C4A457D}"/>
              </a:ext>
            </a:extLst>
          </p:cNvPr>
          <p:cNvSpPr txBox="1"/>
          <p:nvPr/>
        </p:nvSpPr>
        <p:spPr>
          <a:xfrm>
            <a:off x="229962" y="5164182"/>
            <a:ext cx="6099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Задача предварительного обучения (</a:t>
            </a:r>
            <a:r>
              <a:rPr lang="ru-RU" b="0" i="0" dirty="0" err="1">
                <a:solidFill>
                  <a:schemeClr val="bg1"/>
                </a:solidFill>
                <a:effectLst/>
                <a:latin typeface="-apple-system"/>
              </a:rPr>
              <a:t>предобучения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), заключается в том, чтобы для каждого изображения из пары изображение-текст угадать, какое текстовое описание (</a:t>
            </a:r>
            <a:r>
              <a:rPr lang="en" b="1" i="0" dirty="0" err="1">
                <a:solidFill>
                  <a:schemeClr val="bg1"/>
                </a:solidFill>
                <a:effectLst/>
                <a:latin typeface="-apple-system"/>
              </a:rPr>
              <a:t>promt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) 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соответствует именно ему.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85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1F6A48-2FB7-BEEE-0A9B-D6A1B49B3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F70C9-BF4B-B833-3E50-EE25B7D3F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DF82F24-D592-569C-DEA5-1AFF614E7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740572" cy="510079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Image: </a:t>
            </a:r>
            <a:r>
              <a:rPr lang="en-US" sz="2400" dirty="0" err="1">
                <a:solidFill>
                  <a:schemeClr val="bg1"/>
                </a:solidFill>
              </a:rPr>
              <a:t>ResNet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или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en-US" sz="2400" dirty="0">
                <a:solidFill>
                  <a:schemeClr val="bg1"/>
                </a:solidFill>
              </a:rPr>
              <a:t> encoder + </a:t>
            </a:r>
            <a:r>
              <a:rPr lang="ru-RU" sz="2400" dirty="0">
                <a:solidFill>
                  <a:schemeClr val="bg1"/>
                </a:solidFill>
              </a:rPr>
              <a:t>слой кодирования изображения в 512-мерное пр-во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Text: transformer 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+</a:t>
            </a:r>
            <a:r>
              <a:rPr lang="ru-RU" sz="2400" dirty="0">
                <a:solidFill>
                  <a:schemeClr val="bg1"/>
                </a:solidFill>
              </a:rPr>
              <a:t>слой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кодирования текст в вектор 512-мерное пр-во.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Сеть обучалась на массиве </a:t>
            </a:r>
            <a:r>
              <a:rPr lang="en-US" sz="2400" dirty="0">
                <a:solidFill>
                  <a:schemeClr val="bg1"/>
                </a:solidFill>
              </a:rPr>
              <a:t>400 </a:t>
            </a:r>
            <a:r>
              <a:rPr lang="ru-RU" sz="2400" dirty="0">
                <a:solidFill>
                  <a:schemeClr val="bg1"/>
                </a:solidFill>
              </a:rPr>
              <a:t>млн пар изображений-описаний, собранных из сети интернет без указания классов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При обучении картинка с подходящей подписью должны быть близки, а с неподходящей - максимально далеки в пространстве </a:t>
            </a:r>
            <a:r>
              <a:rPr lang="en" sz="2400" dirty="0">
                <a:solidFill>
                  <a:schemeClr val="bg1"/>
                </a:solidFill>
              </a:rPr>
              <a:t>embedding-</a:t>
            </a:r>
            <a:r>
              <a:rPr lang="ru-RU" sz="2400" dirty="0" err="1">
                <a:solidFill>
                  <a:schemeClr val="bg1"/>
                </a:solidFill>
              </a:rPr>
              <a:t>ов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Прогоняем изображения через </a:t>
            </a:r>
            <a:r>
              <a:rPr lang="en" sz="2000" dirty="0">
                <a:solidFill>
                  <a:schemeClr val="bg1"/>
                </a:solidFill>
              </a:rPr>
              <a:t>image encoder </a:t>
            </a:r>
            <a:r>
              <a:rPr lang="ru-RU" sz="2000" dirty="0">
                <a:solidFill>
                  <a:schemeClr val="bg1"/>
                </a:solidFill>
              </a:rPr>
              <a:t>и тексты через </a:t>
            </a:r>
            <a:r>
              <a:rPr lang="en" sz="2000" dirty="0">
                <a:solidFill>
                  <a:schemeClr val="bg1"/>
                </a:solidFill>
              </a:rPr>
              <a:t>text encoder.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изображений и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текстов.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Сравниваем их по косинусной мере или </a:t>
            </a:r>
            <a:r>
              <a:rPr lang="en" sz="2000" dirty="0">
                <a:solidFill>
                  <a:schemeClr val="bg1"/>
                </a:solidFill>
              </a:rPr>
              <a:t>MSE.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матрицу сравнений </a:t>
            </a:r>
            <a:r>
              <a:rPr lang="en" sz="2000" dirty="0" err="1">
                <a:solidFill>
                  <a:schemeClr val="bg1"/>
                </a:solidFill>
              </a:rPr>
              <a:t>NxN</a:t>
            </a:r>
            <a:r>
              <a:rPr lang="en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по которой вычисляется функция потерь (с</a:t>
            </a:r>
            <a:r>
              <a:rPr lang="en-US" sz="2000" dirty="0">
                <a:solidFill>
                  <a:schemeClr val="bg1"/>
                </a:solidFill>
              </a:rPr>
              <a:t>ross-entropy loss)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556AA-53B6-B96F-6F85-BDE3CACB373A}"/>
              </a:ext>
            </a:extLst>
          </p:cNvPr>
          <p:cNvSpPr txBox="1"/>
          <p:nvPr/>
        </p:nvSpPr>
        <p:spPr>
          <a:xfrm>
            <a:off x="5948021" y="6388831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https://habr.com/ru/articles/539312/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122" name="Picture 2" descr="Cхема CLIP фреймворка">
            <a:extLst>
              <a:ext uri="{FF2B5EF4-FFF2-40B4-BE49-F238E27FC236}">
                <a16:creationId xmlns:a16="http://schemas.microsoft.com/office/drawing/2014/main" id="{A1BFD136-7262-327B-B46E-750929A6A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4" b="25698"/>
          <a:stretch>
            <a:fillRect/>
          </a:stretch>
        </p:blipFill>
        <p:spPr bwMode="auto">
          <a:xfrm>
            <a:off x="2834014" y="4819140"/>
            <a:ext cx="8915400" cy="168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2A7965-64A0-A08B-4E09-3CB1E3B1B617}"/>
              </a:ext>
            </a:extLst>
          </p:cNvPr>
          <p:cNvSpPr txBox="1"/>
          <p:nvPr/>
        </p:nvSpPr>
        <p:spPr>
          <a:xfrm>
            <a:off x="422475" y="6548964"/>
            <a:ext cx="60998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habr.com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articles</a:t>
            </a:r>
            <a:r>
              <a:rPr lang="ru-RU" sz="1100" dirty="0">
                <a:solidFill>
                  <a:schemeClr val="bg1"/>
                </a:solidFill>
              </a:rPr>
              <a:t>/540312/</a:t>
            </a:r>
          </a:p>
        </p:txBody>
      </p:sp>
    </p:spTree>
    <p:extLst>
      <p:ext uri="{BB962C8B-B14F-4D97-AF65-F5344CB8AC3E}">
        <p14:creationId xmlns:p14="http://schemas.microsoft.com/office/powerpoint/2010/main" val="2228464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95BA8-50EF-9FDA-1D55-0B8C6A750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DE3910-9C64-0EDC-AD46-B1CFA867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7A13342-B85D-50D4-4291-592DAE95E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Результат </a:t>
            </a:r>
            <a:r>
              <a:rPr lang="en" sz="2400" b="1" dirty="0">
                <a:solidFill>
                  <a:schemeClr val="bg1"/>
                </a:solidFill>
              </a:rPr>
              <a:t>Zero-shot inference </a:t>
            </a:r>
            <a:r>
              <a:rPr lang="en" sz="2400" dirty="0">
                <a:solidFill>
                  <a:schemeClr val="bg1"/>
                </a:solidFill>
              </a:rPr>
              <a:t>: </a:t>
            </a:r>
            <a:r>
              <a:rPr lang="ru-RU" sz="2400" dirty="0">
                <a:solidFill>
                  <a:schemeClr val="bg1"/>
                </a:solidFill>
              </a:rPr>
              <a:t>вместо обучения на конкретных классах вы передаёте модели текстовые описания («кошка», «собака», «машина»), и она выбирает наиболее подходящее.</a:t>
            </a: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2FBEB-C262-5CB0-160C-6591C52D70F9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170" name="Picture 2" descr="Схема обучения двух энкодеров в CLIP подходе">
            <a:extLst>
              <a:ext uri="{FF2B5EF4-FFF2-40B4-BE49-F238E27FC236}">
                <a16:creationId xmlns:a16="http://schemas.microsoft.com/office/drawing/2014/main" id="{3F5297F1-492F-018C-30D0-8EE6DA00D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6"/>
          <a:stretch>
            <a:fillRect/>
          </a:stretch>
        </p:blipFill>
        <p:spPr bwMode="auto">
          <a:xfrm>
            <a:off x="5814031" y="1810695"/>
            <a:ext cx="6100175" cy="455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BA9BB9-224D-344B-264E-21A9F248808A}"/>
              </a:ext>
            </a:extLst>
          </p:cNvPr>
          <p:cNvSpPr txBox="1"/>
          <p:nvPr/>
        </p:nvSpPr>
        <p:spPr>
          <a:xfrm>
            <a:off x="277794" y="2374926"/>
            <a:ext cx="537144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Запрос формулируется очень специфически: </a:t>
            </a:r>
            <a:r>
              <a:rPr lang="ru-RU" b="0" i="1" dirty="0">
                <a:solidFill>
                  <a:schemeClr val="bg1"/>
                </a:solidFill>
                <a:effectLst/>
                <a:latin typeface="-apple-system"/>
              </a:rPr>
              <a:t>а 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photo of a ____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или 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a centered satellite photo of ____. </a:t>
            </a:r>
            <a:endParaRPr lang="ru-RU" b="0" i="1" dirty="0">
              <a:solidFill>
                <a:schemeClr val="bg1"/>
              </a:solidFill>
              <a:effectLst/>
              <a:latin typeface="-apple-system"/>
            </a:endParaRPr>
          </a:p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Така] формулировка позволяет более узко и специфично производить настройку или адаптацию под конкретный датасет  </a:t>
            </a:r>
          </a:p>
          <a:p>
            <a:r>
              <a:rPr lang="en" dirty="0">
                <a:solidFill>
                  <a:schemeClr val="bg1"/>
                </a:solidFill>
              </a:rPr>
              <a:t>Zero-shot CLIP </a:t>
            </a:r>
            <a:r>
              <a:rPr lang="ru-RU" dirty="0">
                <a:solidFill>
                  <a:schemeClr val="bg1"/>
                </a:solidFill>
              </a:rPr>
              <a:t>оказывается более устойчивым к сдвигу распределений, чем модель обученная на </a:t>
            </a:r>
            <a:r>
              <a:rPr lang="en" dirty="0">
                <a:solidFill>
                  <a:schemeClr val="bg1"/>
                </a:solidFill>
              </a:rPr>
              <a:t>ImageNet.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CLIP</a:t>
            </a:r>
            <a:r>
              <a:rPr lang="ru-RU" dirty="0">
                <a:solidFill>
                  <a:schemeClr val="bg1"/>
                </a:solidFill>
              </a:rPr>
              <a:t> – хорошо смотрит на самые яркие фичи, но плохо работает с деталями</a:t>
            </a:r>
            <a:endParaRPr lang="en" dirty="0">
              <a:solidFill>
                <a:schemeClr val="bg1"/>
              </a:solidFill>
            </a:endParaRPr>
          </a:p>
          <a:p>
            <a:br>
              <a:rPr lang="en" dirty="0"/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387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A60987-0F18-9CED-293C-FBA488091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6365D5-EC69-CBA9-FF71-4219B44E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CLIP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lang="en-US" sz="4800" b="1" dirty="0">
                <a:solidFill>
                  <a:schemeClr val="bg1"/>
                </a:solidFill>
              </a:rPr>
              <a:t>like </a:t>
            </a:r>
            <a:r>
              <a:rPr lang="ru-RU" sz="4800" b="1" dirty="0">
                <a:solidFill>
                  <a:schemeClr val="bg1"/>
                </a:solidFill>
              </a:rPr>
              <a:t>модели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B8FF4B7-3380-D6B8-E30B-BCFF1C6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CLIP – </a:t>
            </a:r>
            <a:r>
              <a:rPr lang="ru-RU" sz="2000" b="1" dirty="0">
                <a:solidFill>
                  <a:schemeClr val="bg1"/>
                </a:solidFill>
              </a:rPr>
              <a:t>одна из </a:t>
            </a:r>
            <a:r>
              <a:rPr lang="en-US" sz="2000" b="1" dirty="0">
                <a:solidFill>
                  <a:schemeClr val="bg1"/>
                </a:solidFill>
              </a:rPr>
              <a:t>baseline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foundation models</a:t>
            </a:r>
            <a:r>
              <a:rPr lang="ru-RU" sz="2000" b="1" dirty="0">
                <a:solidFill>
                  <a:schemeClr val="bg1"/>
                </a:solidFill>
              </a:rPr>
              <a:t> до сегодняшнего дня.</a:t>
            </a:r>
          </a:p>
          <a:p>
            <a:r>
              <a:rPr lang="ru-RU" sz="2000" b="1" dirty="0">
                <a:solidFill>
                  <a:schemeClr val="bg1"/>
                </a:solidFill>
              </a:rPr>
              <a:t>По сути </a:t>
            </a:r>
            <a:r>
              <a:rPr lang="en-US" sz="2000" b="1" dirty="0">
                <a:solidFill>
                  <a:schemeClr val="bg1"/>
                </a:solidFill>
              </a:rPr>
              <a:t>CLIP</a:t>
            </a:r>
            <a:r>
              <a:rPr lang="ru-RU" sz="2000" b="1" dirty="0">
                <a:solidFill>
                  <a:schemeClr val="bg1"/>
                </a:solidFill>
              </a:rPr>
              <a:t> – это подход к обучению</a:t>
            </a:r>
          </a:p>
          <a:p>
            <a:r>
              <a:rPr lang="ru-RU" sz="2000" b="1" dirty="0">
                <a:solidFill>
                  <a:schemeClr val="bg1"/>
                </a:solidFill>
              </a:rPr>
              <a:t>Существуют открытые проекты на основе </a:t>
            </a:r>
            <a:r>
              <a:rPr lang="en-US" sz="2000" b="1" dirty="0">
                <a:solidFill>
                  <a:schemeClr val="bg1"/>
                </a:solidFill>
              </a:rPr>
              <a:t>CLIP</a:t>
            </a:r>
            <a:r>
              <a:rPr lang="ru-RU" sz="2000" b="1" dirty="0">
                <a:solidFill>
                  <a:schemeClr val="bg1"/>
                </a:solidFill>
              </a:rPr>
              <a:t>, но основная проблема – обучение на очень большом </a:t>
            </a:r>
            <a:r>
              <a:rPr lang="ru-RU" sz="2000" b="1" dirty="0" err="1">
                <a:solidFill>
                  <a:schemeClr val="bg1"/>
                </a:solidFill>
              </a:rPr>
              <a:t>батче</a:t>
            </a:r>
            <a:endParaRPr lang="ru-RU" sz="2000" b="1" dirty="0">
              <a:solidFill>
                <a:schemeClr val="bg1"/>
              </a:solidFill>
            </a:endParaRPr>
          </a:p>
          <a:p>
            <a:r>
              <a:rPr lang="ru-RU" sz="2000" b="1" dirty="0">
                <a:solidFill>
                  <a:schemeClr val="bg1"/>
                </a:solidFill>
              </a:rPr>
              <a:t>Семейство моделей пополняется.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ru-RU" sz="2000" b="1" dirty="0">
                <a:solidFill>
                  <a:schemeClr val="bg1"/>
                </a:solidFill>
              </a:rPr>
              <a:t>Модификации под </a:t>
            </a:r>
            <a:r>
              <a:rPr lang="ru-RU" sz="2000" b="1" dirty="0" err="1">
                <a:solidFill>
                  <a:schemeClr val="bg1"/>
                </a:solidFill>
              </a:rPr>
              <a:t>бекбоны</a:t>
            </a:r>
            <a:r>
              <a:rPr lang="ru-RU" sz="2000" b="1" dirty="0">
                <a:solidFill>
                  <a:schemeClr val="bg1"/>
                </a:solidFill>
              </a:rPr>
              <a:t>, например </a:t>
            </a:r>
            <a:r>
              <a:rPr lang="en-US" sz="2000" b="1" dirty="0">
                <a:solidFill>
                  <a:schemeClr val="bg1"/>
                </a:solidFill>
              </a:rPr>
              <a:t>BCLIP</a:t>
            </a:r>
            <a:endParaRPr lang="ru-RU" sz="2000" b="1" dirty="0">
              <a:solidFill>
                <a:schemeClr val="bg1"/>
              </a:solidFill>
            </a:endParaRPr>
          </a:p>
          <a:p>
            <a:r>
              <a:rPr lang="ru-RU" sz="2000" b="1" dirty="0" err="1">
                <a:solidFill>
                  <a:schemeClr val="bg1"/>
                </a:solidFill>
              </a:rPr>
              <a:t>Модификции</a:t>
            </a:r>
            <a:r>
              <a:rPr lang="ru-RU" sz="2000" b="1" dirty="0">
                <a:solidFill>
                  <a:schemeClr val="bg1"/>
                </a:solidFill>
              </a:rPr>
              <a:t> под домены: </a:t>
            </a:r>
            <a:r>
              <a:rPr lang="en-US" sz="2000" b="1" dirty="0" err="1">
                <a:solidFill>
                  <a:schemeClr val="bg1"/>
                </a:solidFill>
              </a:rPr>
              <a:t>MedCLIP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StreetCLIP</a:t>
            </a:r>
            <a:r>
              <a:rPr lang="en-US" sz="2000" b="1" dirty="0">
                <a:solidFill>
                  <a:schemeClr val="bg1"/>
                </a:solidFill>
              </a:rPr>
              <a:t>  </a:t>
            </a:r>
            <a:r>
              <a:rPr lang="ru-RU" sz="2000" b="1" dirty="0">
                <a:solidFill>
                  <a:schemeClr val="bg1"/>
                </a:solidFill>
              </a:rPr>
              <a:t>и </a:t>
            </a:r>
            <a:r>
              <a:rPr lang="ru-RU" sz="2000" b="1" dirty="0" err="1">
                <a:solidFill>
                  <a:schemeClr val="bg1"/>
                </a:solidFill>
              </a:rPr>
              <a:t>тд</a:t>
            </a:r>
            <a:endParaRPr lang="ru-RU" sz="2000" b="1" dirty="0">
              <a:solidFill>
                <a:schemeClr val="bg1"/>
              </a:solidFill>
            </a:endParaRPr>
          </a:p>
          <a:p>
            <a:r>
              <a:rPr lang="ru-RU" sz="2000" b="1" dirty="0">
                <a:solidFill>
                  <a:schemeClr val="bg1"/>
                </a:solidFill>
              </a:rPr>
              <a:t>Модели для различных задач, напр. </a:t>
            </a:r>
            <a:r>
              <a:rPr lang="en-US" sz="2000" b="1" dirty="0" err="1">
                <a:solidFill>
                  <a:schemeClr val="bg1"/>
                </a:solidFill>
              </a:rPr>
              <a:t>CLIPseg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DiffusionCLIP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ru-RU" sz="2000" b="1" dirty="0">
                <a:solidFill>
                  <a:schemeClr val="bg1"/>
                </a:solidFill>
              </a:rPr>
              <a:t>Модели для распределенных вычислений </a:t>
            </a:r>
            <a:r>
              <a:rPr lang="en-US" sz="2000" b="1" dirty="0" err="1">
                <a:solidFill>
                  <a:schemeClr val="bg1"/>
                </a:solidFill>
              </a:rPr>
              <a:t>SigLIP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</a:p>
          <a:p>
            <a:r>
              <a:rPr lang="ru-RU" sz="2000" b="1" dirty="0" err="1">
                <a:solidFill>
                  <a:schemeClr val="bg1"/>
                </a:solidFill>
              </a:rPr>
              <a:t>Улучшенние</a:t>
            </a:r>
            <a:r>
              <a:rPr lang="ru-RU" sz="2000" b="1" dirty="0">
                <a:solidFill>
                  <a:schemeClr val="bg1"/>
                </a:solidFill>
              </a:rPr>
              <a:t> работы с мелкими деталями </a:t>
            </a:r>
            <a:r>
              <a:rPr lang="en-US" sz="2000" b="1" dirty="0">
                <a:solidFill>
                  <a:schemeClr val="bg1"/>
                </a:solidFill>
              </a:rPr>
              <a:t>SigLIPv2</a:t>
            </a:r>
            <a:r>
              <a:rPr lang="ru-RU" sz="2000" b="1" dirty="0">
                <a:solidFill>
                  <a:schemeClr val="bg1"/>
                </a:solidFill>
              </a:rPr>
              <a:t> (</a:t>
            </a:r>
            <a:r>
              <a:rPr lang="en-US" sz="2000" b="1" dirty="0" err="1">
                <a:solidFill>
                  <a:schemeClr val="bg1"/>
                </a:solidFill>
              </a:rPr>
              <a:t>MaskAE</a:t>
            </a:r>
            <a:r>
              <a:rPr lang="en-US" sz="2000" b="1" dirty="0">
                <a:solidFill>
                  <a:schemeClr val="bg1"/>
                </a:solidFill>
              </a:rPr>
              <a:t>, Self-Distil</a:t>
            </a:r>
            <a:r>
              <a:rPr lang="ru-RU" sz="2000" b="1" dirty="0">
                <a:solidFill>
                  <a:schemeClr val="bg1"/>
                </a:solidFill>
              </a:rPr>
              <a:t>, фича в каждом патче)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Модель </a:t>
            </a:r>
            <a:r>
              <a:rPr lang="en" sz="2400" dirty="0" err="1">
                <a:solidFill>
                  <a:schemeClr val="bg1"/>
                </a:solidFill>
              </a:rPr>
              <a:t>CoCa</a:t>
            </a:r>
            <a:r>
              <a:rPr lang="ru-RU" sz="2400" dirty="0">
                <a:solidFill>
                  <a:schemeClr val="bg1"/>
                </a:solidFill>
              </a:rPr>
              <a:t> показывает наивысшую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 точность на </a:t>
            </a:r>
            <a:r>
              <a:rPr lang="en" sz="2400" dirty="0">
                <a:solidFill>
                  <a:schemeClr val="bg1"/>
                </a:solidFill>
              </a:rPr>
              <a:t>ImageNet 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D5BF6-05B3-1F4D-D3F6-CFEB70524AA4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https://roboflow.com/model-alternatives/clip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https://encord.com/blog/open-ai-clip-alternatives/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https://github.com/LAION-AI/CLIP_benchmark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30B5D36-9B49-9AD9-0676-82F661783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096" y="4548754"/>
            <a:ext cx="4591276" cy="222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597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>
                <a:solidFill>
                  <a:schemeClr val="bg1"/>
                </a:solidFill>
              </a:rPr>
              <a:t>self-</a:t>
            </a:r>
            <a:r>
              <a:rPr lang="en" b="1" dirty="0">
                <a:solidFill>
                  <a:schemeClr val="bg1"/>
                </a:solidFill>
              </a:rPr>
              <a:t>Di</a:t>
            </a:r>
            <a:r>
              <a:rPr lang="en" dirty="0">
                <a:solidFill>
                  <a:schemeClr val="bg1"/>
                </a:solidFill>
              </a:rPr>
              <a:t>stillation with </a:t>
            </a:r>
            <a:r>
              <a:rPr lang="en" b="1" dirty="0">
                <a:solidFill>
                  <a:schemeClr val="bg1"/>
                </a:solidFill>
              </a:rPr>
              <a:t>no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В основе модели полезное свойство для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ru-RU" sz="2400" dirty="0">
                <a:solidFill>
                  <a:schemeClr val="bg1"/>
                </a:solidFill>
              </a:rPr>
              <a:t> 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Патчи моделей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ru-RU" sz="2400" dirty="0">
                <a:solidFill>
                  <a:schemeClr val="bg1"/>
                </a:solidFill>
              </a:rPr>
              <a:t> при самообучении содержат явную информацию о семантической сегментации объекта (его границах)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выученные с помощью </a:t>
            </a:r>
            <a:r>
              <a:rPr lang="en-US" sz="2400" dirty="0">
                <a:solidFill>
                  <a:schemeClr val="bg1"/>
                </a:solidFill>
              </a:rPr>
              <a:t>DINO</a:t>
            </a:r>
            <a:r>
              <a:rPr lang="ru-RU" sz="2400" dirty="0">
                <a:solidFill>
                  <a:schemeClr val="bg1"/>
                </a:solidFill>
              </a:rPr>
              <a:t> — очень хорошие входные признаки для </a:t>
            </a:r>
            <a:r>
              <a:rPr lang="en" sz="2400" dirty="0">
                <a:solidFill>
                  <a:schemeClr val="bg1"/>
                </a:solidFill>
              </a:rPr>
              <a:t>KNN </a:t>
            </a:r>
            <a:r>
              <a:rPr lang="ru-RU" sz="2400" dirty="0">
                <a:solidFill>
                  <a:schemeClr val="bg1"/>
                </a:solidFill>
              </a:rPr>
              <a:t>классификатора. Он достигает 78.3 % точности на </a:t>
            </a:r>
            <a:r>
              <a:rPr lang="en" sz="2400" dirty="0">
                <a:solidFill>
                  <a:schemeClr val="bg1"/>
                </a:solidFill>
              </a:rPr>
              <a:t>ImageNet </a:t>
            </a:r>
            <a:r>
              <a:rPr lang="ru-RU" sz="2400" dirty="0">
                <a:solidFill>
                  <a:schemeClr val="bg1"/>
                </a:solidFill>
              </a:rPr>
              <a:t>без дополнительного дообучения.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При этом в отличии от б-</a:t>
            </a:r>
            <a:r>
              <a:rPr lang="ru-RU" sz="2400" dirty="0" err="1">
                <a:solidFill>
                  <a:schemeClr val="bg1"/>
                </a:solidFill>
              </a:rPr>
              <a:t>ва</a:t>
            </a:r>
            <a:r>
              <a:rPr lang="ru-RU" sz="2400" dirty="0">
                <a:solidFill>
                  <a:schemeClr val="bg1"/>
                </a:solidFill>
              </a:rPr>
              <a:t> базисных моделей тут вообще не требуется разметка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readmedium.com</a:t>
            </a:r>
            <a:r>
              <a:rPr lang="en" sz="1200" dirty="0">
                <a:solidFill>
                  <a:schemeClr val="bg1"/>
                </a:solidFill>
              </a:rPr>
              <a:t>/review-dino-emerging-properties-in-self-supervised-vision-transformers-cfddbb4d3549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83FCD1-17F5-C322-9FE0-D44E28ADB6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74FA52-1E78-27EE-5056-1B099041F9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5816199" y="3665093"/>
            <a:ext cx="2089310" cy="2792325"/>
          </a:xfrm>
          <a:prstGeom prst="rect">
            <a:avLst/>
          </a:prstGeom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8DEF38CD-8FCE-C0FF-70B9-FC9CE8012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" t="58903" r="14219" b="6434"/>
          <a:stretch>
            <a:fillRect/>
          </a:stretch>
        </p:blipFill>
        <p:spPr bwMode="auto">
          <a:xfrm>
            <a:off x="0" y="3997789"/>
            <a:ext cx="5180999" cy="226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238166" y="6232043"/>
            <a:ext cx="609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cv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dino-self-distilation-with-no-labels</a:t>
            </a:r>
            <a:r>
              <a:rPr lang="ru-RU" sz="1200" dirty="0">
                <a:solidFill>
                  <a:schemeClr val="bg1"/>
                </a:solidFill>
              </a:rPr>
              <a:t>/?</a:t>
            </a:r>
            <a:r>
              <a:rPr lang="ru-RU" sz="1200" dirty="0" err="1">
                <a:solidFill>
                  <a:schemeClr val="bg1"/>
                </a:solidFill>
              </a:rPr>
              <a:t>ysclid</a:t>
            </a:r>
            <a:r>
              <a:rPr lang="ru-RU" sz="1200" dirty="0">
                <a:solidFill>
                  <a:schemeClr val="bg1"/>
                </a:solidFill>
              </a:rPr>
              <a:t>=micx9x33wy491219292</a:t>
            </a:r>
          </a:p>
        </p:txBody>
      </p:sp>
    </p:spTree>
    <p:extLst>
      <p:ext uri="{BB962C8B-B14F-4D97-AF65-F5344CB8AC3E}">
        <p14:creationId xmlns:p14="http://schemas.microsoft.com/office/powerpoint/2010/main" val="830652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E293C-DFD6-29FB-361A-704A06D9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8280F-76DE-3FC0-EEA1-DE6A6365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>
                <a:solidFill>
                  <a:schemeClr val="bg1"/>
                </a:solidFill>
              </a:rPr>
              <a:t>self-</a:t>
            </a:r>
            <a:r>
              <a:rPr lang="en" b="1" dirty="0">
                <a:solidFill>
                  <a:schemeClr val="bg1"/>
                </a:solidFill>
              </a:rPr>
              <a:t>Di</a:t>
            </a:r>
            <a:r>
              <a:rPr lang="en" dirty="0">
                <a:solidFill>
                  <a:schemeClr val="bg1"/>
                </a:solidFill>
              </a:rPr>
              <a:t>stillation with </a:t>
            </a:r>
            <a:r>
              <a:rPr lang="en" b="1" dirty="0">
                <a:solidFill>
                  <a:schemeClr val="bg1"/>
                </a:solidFill>
              </a:rPr>
              <a:t>no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DAD2BFF-B11F-92B8-9AF5-F05289F2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8696429" cy="51007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В основе модели обнаруженное свойство для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ru-RU" sz="2400" dirty="0">
                <a:solidFill>
                  <a:schemeClr val="bg1"/>
                </a:solidFill>
              </a:rPr>
              <a:t> . Патчи моделей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ru-RU" sz="2400" dirty="0">
                <a:solidFill>
                  <a:schemeClr val="bg1"/>
                </a:solidFill>
              </a:rPr>
              <a:t> при самообучении содержат явную информацию о семантической сегментации объекта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" sz="2400" dirty="0">
                <a:solidFill>
                  <a:schemeClr val="bg1"/>
                </a:solidFill>
              </a:rPr>
              <a:t>F_s  — </a:t>
            </a:r>
            <a:r>
              <a:rPr lang="ru-RU" sz="2400" dirty="0">
                <a:solidFill>
                  <a:schemeClr val="bg1"/>
                </a:solidFill>
              </a:rPr>
              <a:t>модель-студент,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— </a:t>
            </a:r>
            <a:r>
              <a:rPr lang="ru-RU" sz="2400" dirty="0">
                <a:solidFill>
                  <a:schemeClr val="bg1"/>
                </a:solidFill>
              </a:rPr>
              <a:t>модель-учитель</a:t>
            </a:r>
          </a:p>
          <a:p>
            <a:r>
              <a:rPr lang="ru-RU" sz="2400" dirty="0">
                <a:solidFill>
                  <a:schemeClr val="bg1"/>
                </a:solidFill>
              </a:rPr>
              <a:t>локальность и глобальность – это размер кропа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течение эпохи веса учителя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заморожены.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Берем картинку </a:t>
            </a:r>
            <a:r>
              <a:rPr lang="en" sz="2400" dirty="0">
                <a:solidFill>
                  <a:schemeClr val="bg1"/>
                </a:solidFill>
              </a:rPr>
              <a:t>x </a:t>
            </a:r>
            <a:r>
              <a:rPr lang="ru-RU" sz="2400" dirty="0">
                <a:solidFill>
                  <a:schemeClr val="bg1"/>
                </a:solidFill>
              </a:rPr>
              <a:t>из датасета, делаем 2 глобальных и несколько локальных кропа (студент и учитель),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подаем на вход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один из ее двух глобальных патчей, а на вход </a:t>
            </a:r>
            <a:r>
              <a:rPr lang="en" sz="2400" dirty="0">
                <a:solidFill>
                  <a:schemeClr val="bg1"/>
                </a:solidFill>
              </a:rPr>
              <a:t>F_s </a:t>
            </a:r>
            <a:r>
              <a:rPr lang="ru-RU" sz="2400" dirty="0">
                <a:solidFill>
                  <a:schemeClr val="bg1"/>
                </a:solidFill>
              </a:rPr>
              <a:t>подаем любой </a:t>
            </a:r>
            <a:r>
              <a:rPr lang="ru-RU" sz="2400" dirty="0" err="1">
                <a:solidFill>
                  <a:schemeClr val="bg1"/>
                </a:solidFill>
              </a:rPr>
              <a:t>рандомный</a:t>
            </a:r>
            <a:r>
              <a:rPr lang="ru-RU" sz="2400" dirty="0">
                <a:solidFill>
                  <a:schemeClr val="bg1"/>
                </a:solidFill>
              </a:rPr>
              <a:t> патч (локальный или глобальный, но не тот же, что подали на вход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). 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Обе модели выдают на выход </a:t>
            </a:r>
            <a:r>
              <a:rPr lang="ru-RU" sz="2400" dirty="0" err="1">
                <a:solidFill>
                  <a:schemeClr val="bg1"/>
                </a:solidFill>
              </a:rPr>
              <a:t>эмбеддинги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одинкового</a:t>
            </a:r>
            <a:r>
              <a:rPr lang="ru-RU" sz="2400" dirty="0">
                <a:solidFill>
                  <a:schemeClr val="bg1"/>
                </a:solidFill>
              </a:rPr>
              <a:t> размера.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Эти </a:t>
            </a:r>
            <a:r>
              <a:rPr lang="ru-RU" sz="2400" dirty="0" err="1">
                <a:solidFill>
                  <a:schemeClr val="bg1"/>
                </a:solidFill>
              </a:rPr>
              <a:t>эмбеддинги</a:t>
            </a:r>
            <a:r>
              <a:rPr lang="ru-RU" sz="2400" dirty="0">
                <a:solidFill>
                  <a:schemeClr val="bg1"/>
                </a:solidFill>
              </a:rPr>
              <a:t> мы сравниваем с помощью </a:t>
            </a:r>
            <a:r>
              <a:rPr lang="ru-RU" sz="2400" dirty="0" err="1">
                <a:solidFill>
                  <a:schemeClr val="bg1"/>
                </a:solidFill>
              </a:rPr>
              <a:t>лосса</a:t>
            </a:r>
            <a:r>
              <a:rPr lang="ru-RU" sz="2400" dirty="0">
                <a:solidFill>
                  <a:schemeClr val="bg1"/>
                </a:solidFill>
              </a:rPr>
              <a:t> и </a:t>
            </a:r>
            <a:r>
              <a:rPr lang="ru-RU" sz="2400" dirty="0" err="1">
                <a:solidFill>
                  <a:schemeClr val="bg1"/>
                </a:solidFill>
              </a:rPr>
              <a:t>бэкпропагейтим</a:t>
            </a:r>
            <a:r>
              <a:rPr lang="ru-RU" sz="2400" dirty="0">
                <a:solidFill>
                  <a:schemeClr val="bg1"/>
                </a:solidFill>
              </a:rPr>
              <a:t> градиенты в модель-студент </a:t>
            </a:r>
            <a:r>
              <a:rPr lang="en" sz="2400" dirty="0">
                <a:solidFill>
                  <a:schemeClr val="bg1"/>
                </a:solidFill>
              </a:rPr>
              <a:t>F_s</a:t>
            </a:r>
            <a:endParaRPr lang="ru-RU" sz="2400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A3333-F9F5-C8BE-4668-EA96513BCFD3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readmedium.com</a:t>
            </a:r>
            <a:r>
              <a:rPr lang="en" sz="1200" dirty="0">
                <a:solidFill>
                  <a:schemeClr val="bg1"/>
                </a:solidFill>
              </a:rPr>
              <a:t>/review-dino-emerging-properties-in-self-supervised-vision-transformers-cfddbb4d3549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66D95C-DFBB-E7E4-90A4-D62734A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B23B1-B725-64DD-F856-9EBFBA9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10113458" y="1152333"/>
            <a:ext cx="1840376" cy="2459629"/>
          </a:xfrm>
          <a:prstGeom prst="rect">
            <a:avLst/>
          </a:prstGeom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5102912B-5C8D-46E6-3F35-5FC285055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" t="58903" r="14219" b="6434"/>
          <a:stretch>
            <a:fillRect/>
          </a:stretch>
        </p:blipFill>
        <p:spPr bwMode="auto">
          <a:xfrm>
            <a:off x="6507528" y="1570048"/>
            <a:ext cx="3412770" cy="149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396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205BC8-419A-A5A9-0944-FE7CB892B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21050-35D9-07A4-9C40-95FED355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CLIP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lang="en-US" sz="4800" b="1" dirty="0">
                <a:solidFill>
                  <a:schemeClr val="bg1"/>
                </a:solidFill>
              </a:rPr>
              <a:t>like </a:t>
            </a:r>
            <a:r>
              <a:rPr lang="ru-RU" sz="4800" b="1" dirty="0">
                <a:solidFill>
                  <a:schemeClr val="bg1"/>
                </a:solidFill>
              </a:rPr>
              <a:t>модели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964F828-9BC8-2D2C-9C43-8F2F05220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https://</a:t>
            </a:r>
            <a:r>
              <a:rPr lang="en-US" sz="2000" b="1" dirty="0" err="1">
                <a:solidFill>
                  <a:schemeClr val="bg1"/>
                </a:solidFill>
              </a:rPr>
              <a:t>huggingface.co</a:t>
            </a:r>
            <a:r>
              <a:rPr lang="en-US" sz="2000" b="1" dirty="0">
                <a:solidFill>
                  <a:schemeClr val="bg1"/>
                </a:solidFill>
              </a:rPr>
              <a:t>/collections/</a:t>
            </a:r>
            <a:r>
              <a:rPr lang="en-US" sz="2000" b="1" dirty="0" err="1">
                <a:solidFill>
                  <a:schemeClr val="bg1"/>
                </a:solidFill>
              </a:rPr>
              <a:t>merve</a:t>
            </a:r>
            <a:r>
              <a:rPr lang="en-US" sz="2000" b="1" dirty="0">
                <a:solidFill>
                  <a:schemeClr val="bg1"/>
                </a:solidFill>
              </a:rPr>
              <a:t>/foundation-models-for-vision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CF3D6-648D-D1D3-E250-8905A6BD90B8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https://roboflow.com/model-alternatives/clip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https://encord.com/blog/open-ai-clip-alternatives/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https://github.com/LAION-AI/CLIP_benchmark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348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CFB1F4-3755-F8AC-9D53-9963CDC38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086DF6-7090-0312-0542-F21A040C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</a:t>
            </a:r>
            <a:r>
              <a:rPr lang="en-US" sz="4800" b="1" dirty="0">
                <a:solidFill>
                  <a:schemeClr val="bg1"/>
                </a:solidFill>
              </a:rPr>
              <a:t>Sig</a:t>
            </a:r>
            <a:r>
              <a:rPr lang="en" sz="4800" b="1" dirty="0">
                <a:solidFill>
                  <a:schemeClr val="bg1"/>
                </a:solidFill>
              </a:rPr>
              <a:t>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B1E1C01-64BA-68A0-D9CA-B4874C37E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Цель </a:t>
            </a:r>
            <a:r>
              <a:rPr lang="en" dirty="0" err="1">
                <a:solidFill>
                  <a:schemeClr val="bg1"/>
                </a:solidFill>
              </a:rPr>
              <a:t>SigLIP</a:t>
            </a:r>
            <a:r>
              <a:rPr lang="en" dirty="0">
                <a:solidFill>
                  <a:schemeClr val="bg1"/>
                </a:solidFill>
              </a:rPr>
              <a:t> — </a:t>
            </a:r>
            <a:r>
              <a:rPr lang="ru-RU" dirty="0">
                <a:solidFill>
                  <a:schemeClr val="bg1"/>
                </a:solidFill>
              </a:rPr>
              <a:t>упростить распределённое обучение на очень больших </a:t>
            </a:r>
            <a:r>
              <a:rPr lang="ru-RU" dirty="0" err="1">
                <a:solidFill>
                  <a:schemeClr val="bg1"/>
                </a:solidFill>
              </a:rPr>
              <a:t>батчах</a:t>
            </a:r>
            <a:r>
              <a:rPr lang="ru-RU" dirty="0">
                <a:solidFill>
                  <a:schemeClr val="bg1"/>
                </a:solidFill>
              </a:rPr>
              <a:t>, сохранив при этом качество </a:t>
            </a:r>
            <a:r>
              <a:rPr lang="ru-RU" dirty="0" err="1">
                <a:solidFill>
                  <a:schemeClr val="bg1"/>
                </a:solidFill>
              </a:rPr>
              <a:t>эмбеддингов</a:t>
            </a:r>
            <a:r>
              <a:rPr lang="ru-RU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Для этого заменяется </a:t>
            </a: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 (multiclass)</a:t>
            </a:r>
            <a:r>
              <a:rPr lang="ru-RU" dirty="0">
                <a:solidFill>
                  <a:schemeClr val="bg1"/>
                </a:solidFill>
              </a:rPr>
              <a:t> на</a:t>
            </a:r>
            <a:r>
              <a:rPr lang="en-US" dirty="0">
                <a:solidFill>
                  <a:schemeClr val="bg1"/>
                </a:solidFill>
              </a:rPr>
              <a:t> sigmoid (</a:t>
            </a:r>
            <a:r>
              <a:rPr lang="ru-RU" dirty="0" err="1">
                <a:solidFill>
                  <a:schemeClr val="bg1"/>
                </a:solidFill>
              </a:rPr>
              <a:t>мультилейюл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br>
              <a:rPr lang="ru-RU" dirty="0"/>
            </a:br>
            <a:endParaRPr lang="ru-RU" dirty="0"/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622A6-A71A-45E1-63B3-A22383E33E8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33CC290-38C6-0C86-D8C7-64AB93EEE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55" y="2168780"/>
            <a:ext cx="9228881" cy="424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513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708C58-8FE6-B797-3FEA-8A81C8B74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E8A1E-1C36-3C91-064B-63DB5145D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C4AD46-1105-136F-A73A-5A39F4E04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B23CE-8FB5-14C1-5EF0-F5565C66629E}"/>
              </a:ext>
            </a:extLst>
          </p:cNvPr>
          <p:cNvSpPr txBox="1"/>
          <p:nvPr/>
        </p:nvSpPr>
        <p:spPr>
          <a:xfrm>
            <a:off x="3528070" y="6362010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https://</a:t>
            </a:r>
            <a:r>
              <a:rPr lang="en" dirty="0" err="1">
                <a:solidFill>
                  <a:schemeClr val="bg1"/>
                </a:solidFill>
              </a:rPr>
              <a:t>lilianweng.github.io</a:t>
            </a:r>
            <a:r>
              <a:rPr lang="en">
                <a:solidFill>
                  <a:schemeClr val="bg1"/>
                </a:solidFill>
              </a:rPr>
              <a:t>/posts/2021-07-11-diffusion-models/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 descr="What are Diffusion Models? | Lil'Log">
            <a:extLst>
              <a:ext uri="{FF2B5EF4-FFF2-40B4-BE49-F238E27FC236}">
                <a16:creationId xmlns:a16="http://schemas.microsoft.com/office/drawing/2014/main" id="{74BFAA3F-EFBB-1A20-A7FB-588856669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010" y="1825625"/>
            <a:ext cx="6293326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86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</p:spPr>
            <p:txBody>
              <a:bodyPr>
                <a:noAutofit/>
              </a:bodyPr>
              <a:lstStyle/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условное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);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Модель обучения с учителем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200" dirty="0">
                    <a:solidFill>
                      <a:schemeClr val="bg1"/>
                    </a:solidFill>
                  </a:rPr>
                  <a:t>)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совместное распределение дает больше информации, его можно использовать, например, для порождения новых данных.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могут быть задачи как с учителем, так и без учителя, </a:t>
                </a:r>
              </a:p>
              <a:p>
                <a:pPr marL="990600" lvl="2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200" dirty="0">
                    <a:solidFill>
                      <a:schemeClr val="bg1"/>
                    </a:solidFill>
                  </a:rPr>
                  <a:t>когда меток нет, но есть сами данные и  нужно смоделировать их распределение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1447800" lvl="3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000" dirty="0">
                    <a:solidFill>
                      <a:schemeClr val="bg1"/>
                    </a:solidFill>
                  </a:rPr>
                  <a:t>То есть каждому семплу смоделированных данных соответствует какой то результат с вероятностью </a:t>
                </a:r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Текс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  <a:blipFill>
                <a:blip r:embed="rId2"/>
                <a:stretch>
                  <a:fillRect l="-534" t="-1378" r="-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652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сверточных сетей</a:t>
            </a:r>
            <a:endParaRPr lang="ru-RU" sz="4800" dirty="0">
              <a:solidFill>
                <a:schemeClr val="bg1"/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597354" y="1424669"/>
            <a:ext cx="0" cy="48495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597354" y="6274254"/>
            <a:ext cx="94869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525" y="6305188"/>
            <a:ext cx="11040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Сложность модели/абстрактность задач и их широта и количество, Объем данных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2417749" y="3650262"/>
            <a:ext cx="5408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Интерпретируемость, </a:t>
            </a:r>
            <a:r>
              <a:rPr lang="ru-RU" sz="2400" dirty="0" err="1">
                <a:solidFill>
                  <a:schemeClr val="bg1"/>
                </a:solidFill>
                <a:latin typeface="+mn-lt"/>
              </a:rPr>
              <a:t>Формализмазция</a:t>
            </a:r>
            <a:endParaRPr lang="ru-RU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5-конечная звезда 9"/>
          <p:cNvSpPr/>
          <p:nvPr/>
        </p:nvSpPr>
        <p:spPr>
          <a:xfrm>
            <a:off x="617566" y="1410064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197429" y="1524705"/>
            <a:ext cx="1988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Image Processing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099707" y="1537719"/>
            <a:ext cx="6923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принятие решений</a:t>
            </a:r>
          </a:p>
        </p:txBody>
      </p:sp>
      <p:sp>
        <p:nvSpPr>
          <p:cNvPr id="13" name="5-конечная звезда 12"/>
          <p:cNvSpPr/>
          <p:nvPr/>
        </p:nvSpPr>
        <p:spPr>
          <a:xfrm>
            <a:off x="1316973" y="2191479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896836" y="2306120"/>
            <a:ext cx="1394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Classical CV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229009" y="2319671"/>
            <a:ext cx="7634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</a:t>
            </a:r>
            <a:r>
              <a:rPr lang="ru-RU" sz="2000" dirty="0">
                <a:solidFill>
                  <a:schemeClr val="bg1"/>
                </a:solidFill>
              </a:rPr>
              <a:t>автомат.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принятие решений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2160196" y="189299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Очень ограниченные задачи, до 100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89870" y="274634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1000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5-конечная звезда 17"/>
          <p:cNvSpPr/>
          <p:nvPr/>
        </p:nvSpPr>
        <p:spPr>
          <a:xfrm>
            <a:off x="1984437" y="309483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564300" y="3209473"/>
            <a:ext cx="651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CNN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291257" y="320596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Автоматическая формализация признаков и принятия решений 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3132869" y="3816713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 млн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5-конечная звезда 21"/>
          <p:cNvSpPr/>
          <p:nvPr/>
        </p:nvSpPr>
        <p:spPr>
          <a:xfrm>
            <a:off x="2564300" y="410218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144163" y="4216823"/>
            <a:ext cx="1610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Transformers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695774" y="4223629"/>
            <a:ext cx="78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</a:t>
            </a:r>
            <a:r>
              <a:rPr lang="ru-RU" sz="2000" dirty="0">
                <a:solidFill>
                  <a:schemeClr val="bg1"/>
                </a:solidFill>
              </a:rPr>
              <a:t>ое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решение на основе специального </a:t>
            </a:r>
            <a:r>
              <a:rPr lang="ru-RU" sz="2000" dirty="0" err="1">
                <a:solidFill>
                  <a:schemeClr val="bg1"/>
                </a:solidFill>
              </a:rPr>
              <a:t>предобучения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528220" y="4606619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5-конечная звезда 25"/>
          <p:cNvSpPr/>
          <p:nvPr/>
        </p:nvSpPr>
        <p:spPr>
          <a:xfrm>
            <a:off x="3346054" y="4892088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925917" y="5006729"/>
            <a:ext cx="2209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Foundation model 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923208" y="501353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zero-shot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309974" y="5396525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3185666" y="3510577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204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Использование порождающих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76915" y="1595972"/>
            <a:ext cx="11005186" cy="4710823"/>
          </a:xfrm>
        </p:spPr>
        <p:txBody>
          <a:bodyPr/>
          <a:lstStyle/>
          <a:p>
            <a:r>
              <a:rPr lang="ru-RU" sz="2200" b="1" dirty="0">
                <a:solidFill>
                  <a:schemeClr val="bg1"/>
                </a:solidFill>
              </a:rPr>
              <a:t>Генерация новых изображений.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Исследование и интерпретирование нейронных сетей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позволяют проверить, насколько хорошо понято распределение данных; 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semi-supervised learning </a:t>
            </a:r>
            <a:r>
              <a:rPr lang="ru-RU" sz="2200" b="1" dirty="0">
                <a:solidFill>
                  <a:schemeClr val="bg1"/>
                </a:solidFill>
              </a:rPr>
              <a:t> - сети могут обучаться с недостатком данных и без разметки;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Оценка начального распределяя p(x)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Обучение </a:t>
            </a:r>
            <a:r>
              <a:rPr lang="ru-RU" sz="2200" b="1" dirty="0" err="1">
                <a:solidFill>
                  <a:schemeClr val="bg1"/>
                </a:solidFill>
              </a:rPr>
              <a:t>мультимодальным</a:t>
            </a:r>
            <a:r>
              <a:rPr lang="ru-RU" sz="2200" b="1" dirty="0">
                <a:solidFill>
                  <a:schemeClr val="bg1"/>
                </a:solidFill>
              </a:rPr>
              <a:t> выходам, </a:t>
            </a:r>
            <a:r>
              <a:rPr lang="ru-RU" sz="2200" dirty="0">
                <a:solidFill>
                  <a:schemeClr val="bg1"/>
                </a:solidFill>
              </a:rPr>
              <a:t>когда есть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несколько правильных ответов;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например, задача предсказания следующего кадра в видеоролике, когда несколько действий имеют одинаковую вероятность.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служить моделями окружающего мира в обучении с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ru-RU" sz="2200" b="1" dirty="0">
                <a:solidFill>
                  <a:schemeClr val="bg1"/>
                </a:solidFill>
              </a:rPr>
              <a:t>подкреплением.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использоваться для генерации данных как таковых.</a:t>
            </a:r>
            <a:endParaRPr lang="en-US" sz="2200" b="1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1373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1" y="2116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8227" y="1253331"/>
            <a:ext cx="11507907" cy="435133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Среди порождающих подходов следует выделить два: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Вариационные </a:t>
            </a:r>
            <a:r>
              <a:rPr lang="ru-RU" dirty="0" err="1">
                <a:solidFill>
                  <a:schemeClr val="bg1"/>
                </a:solidFill>
              </a:rPr>
              <a:t>автоэнкодеры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ru-RU" i="1" dirty="0" err="1">
                <a:solidFill>
                  <a:schemeClr val="bg1"/>
                </a:solidFill>
              </a:rPr>
              <a:t>Variational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ru-RU" i="1" dirty="0" err="1">
                <a:solidFill>
                  <a:schemeClr val="bg1"/>
                </a:solidFill>
              </a:rPr>
              <a:t>Autoencoders</a:t>
            </a:r>
            <a:r>
              <a:rPr lang="en-US" i="1" dirty="0">
                <a:solidFill>
                  <a:schemeClr val="bg1"/>
                </a:solidFill>
              </a:rPr>
              <a:t>,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VAE)</a:t>
            </a:r>
          </a:p>
          <a:p>
            <a:pPr lvl="1"/>
            <a:r>
              <a:rPr lang="ru-RU" i="1" dirty="0" err="1">
                <a:solidFill>
                  <a:schemeClr val="bg1"/>
                </a:solidFill>
              </a:rPr>
              <a:t>Генеративно</a:t>
            </a:r>
            <a:r>
              <a:rPr lang="ru-RU" i="1" dirty="0">
                <a:solidFill>
                  <a:schemeClr val="bg1"/>
                </a:solidFill>
              </a:rPr>
              <a:t>-состязательные сети </a:t>
            </a:r>
            <a:r>
              <a:rPr lang="en-US" i="1" dirty="0">
                <a:solidFill>
                  <a:schemeClr val="bg1"/>
                </a:solidFill>
              </a:rPr>
              <a:t>(Generative-Adversarial Network, GAN)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Подходы могут комбинироваться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Сегодня есть также ряд альтернативных подходов, например, деформационный или основанных на </a:t>
            </a:r>
            <a:r>
              <a:rPr lang="en-US" i="1" dirty="0">
                <a:solidFill>
                  <a:schemeClr val="bg1"/>
                </a:solidFill>
              </a:rPr>
              <a:t>zero-short learning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21E2EE5-1760-3D3D-FB24-E8EEF29C6E72}"/>
              </a:ext>
            </a:extLst>
          </p:cNvPr>
          <p:cNvGrpSpPr/>
          <p:nvPr/>
        </p:nvGrpSpPr>
        <p:grpSpPr>
          <a:xfrm>
            <a:off x="798418" y="3614675"/>
            <a:ext cx="10515600" cy="3031724"/>
            <a:chOff x="390560" y="3429000"/>
            <a:chExt cx="10963241" cy="3160116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84C2DBE-3102-1621-532C-CA25451637E0}"/>
                </a:ext>
              </a:extLst>
            </p:cNvPr>
            <p:cNvSpPr/>
            <p:nvPr/>
          </p:nvSpPr>
          <p:spPr>
            <a:xfrm>
              <a:off x="390561" y="3429000"/>
              <a:ext cx="10963240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560" y="4138103"/>
              <a:ext cx="5705440" cy="2451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429000"/>
              <a:ext cx="5182263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7" name="Прямоугольник 6"/>
          <p:cNvSpPr/>
          <p:nvPr/>
        </p:nvSpPr>
        <p:spPr>
          <a:xfrm>
            <a:off x="798418" y="1604734"/>
            <a:ext cx="9901096" cy="87834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368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5029" y="274638"/>
            <a:ext cx="10290628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629" y="1268760"/>
            <a:ext cx="11717000" cy="5400600"/>
          </a:xfrm>
        </p:spPr>
        <p:txBody>
          <a:bodyPr>
            <a:normAutofit/>
          </a:bodyPr>
          <a:lstStyle/>
          <a:p>
            <a:r>
              <a:rPr lang="ru-RU" sz="2200" b="1" i="1" dirty="0">
                <a:solidFill>
                  <a:schemeClr val="bg1"/>
                </a:solidFill>
              </a:rPr>
              <a:t>Вариационные </a:t>
            </a:r>
            <a:r>
              <a:rPr lang="ru-RU" sz="2200" b="1" i="1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 (</a:t>
            </a:r>
            <a:r>
              <a:rPr lang="ru-RU" sz="2200" i="1" dirty="0" err="1">
                <a:solidFill>
                  <a:schemeClr val="bg1"/>
                </a:solidFill>
              </a:rPr>
              <a:t>Variational</a:t>
            </a:r>
            <a:r>
              <a:rPr lang="ru-RU" sz="2200" i="1" dirty="0">
                <a:solidFill>
                  <a:schemeClr val="bg1"/>
                </a:solidFill>
              </a:rPr>
              <a:t> </a:t>
            </a:r>
            <a:r>
              <a:rPr lang="ru-RU" sz="2200" i="1" dirty="0" err="1">
                <a:solidFill>
                  <a:schemeClr val="bg1"/>
                </a:solidFill>
              </a:rPr>
              <a:t>Autoencoders</a:t>
            </a:r>
            <a:r>
              <a:rPr lang="ru-RU" sz="2200" dirty="0">
                <a:solidFill>
                  <a:schemeClr val="bg1"/>
                </a:solidFill>
              </a:rPr>
              <a:t>) — это </a:t>
            </a:r>
            <a:r>
              <a:rPr lang="ru-RU" sz="2200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, которые учатся отображать объекты в непрерывное скрытое пространство и,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затем, воссоздавать их из него.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Суть </a:t>
            </a:r>
            <a:r>
              <a:rPr lang="en-US" sz="2200" dirty="0">
                <a:solidFill>
                  <a:schemeClr val="bg1"/>
                </a:solidFill>
              </a:rPr>
              <a:t>VAE</a:t>
            </a:r>
            <a:r>
              <a:rPr lang="ru-RU" sz="2200" dirty="0">
                <a:solidFill>
                  <a:schemeClr val="bg1"/>
                </a:solidFill>
              </a:rPr>
              <a:t> в кодировании информации в виде нормального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распределения с параметрами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мат. ожидания и дисперсии, отображающими распределение каждого входного класса.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Но не классы как таковые.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Такое распределение называется скрытым пространством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Скрытое пространство имеет меньшую размерность, чем основное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Суть вариационного декодера в формировании из скрытого пространства выходного изображения при помощи обученных весов.</a:t>
            </a:r>
          </a:p>
          <a:p>
            <a:endParaRPr lang="ru-RU" sz="2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59" y="4615777"/>
            <a:ext cx="4347716" cy="18677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97628" y="1303365"/>
            <a:ext cx="11627201" cy="167783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616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326457" y="1033265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Модель обучающаяся порождать по средствам итеративных сравнения своих результатов в тренировочными примерами.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генератор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generator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G</a:t>
            </a:r>
            <a:r>
              <a:rPr lang="ru-RU" sz="2400" b="1" dirty="0">
                <a:solidFill>
                  <a:schemeClr val="bg1"/>
                </a:solidFill>
              </a:rPr>
              <a:t>)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 </a:t>
            </a:r>
            <a:r>
              <a:rPr lang="ru-RU" sz="2400" dirty="0">
                <a:solidFill>
                  <a:schemeClr val="bg1"/>
                </a:solidFill>
              </a:rPr>
              <a:t>порождает объекты в пространстве данных,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дискриминатор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discriminator</a:t>
            </a:r>
            <a:r>
              <a:rPr lang="ru-RU" sz="2400" b="1" dirty="0">
                <a:solidFill>
                  <a:schemeClr val="bg1"/>
                </a:solidFill>
              </a:rPr>
              <a:t>;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D</a:t>
            </a:r>
            <a:r>
              <a:rPr lang="ru-RU" sz="2400" b="1" dirty="0">
                <a:solidFill>
                  <a:schemeClr val="bg1"/>
                </a:solidFill>
              </a:rPr>
              <a:t>), </a:t>
            </a:r>
            <a:r>
              <a:rPr lang="ru-RU" sz="2400" dirty="0">
                <a:solidFill>
                  <a:schemeClr val="bg1"/>
                </a:solidFill>
              </a:rPr>
              <a:t>учится отличать порожденные генератором объекты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от настоящих примеров из обучающей выборки.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080" y="3777925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564800" y="1833204"/>
            <a:ext cx="10869474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480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цель дискриминатора </a:t>
            </a:r>
            <a:r>
              <a:rPr lang="ru-RU" sz="2400" dirty="0">
                <a:solidFill>
                  <a:schemeClr val="bg1"/>
                </a:solidFill>
              </a:rPr>
              <a:t>—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 заданному примеру, выглядящему как элемент пространства данных, решить, был ли он «настоящим» или был порожден генератором;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цель генератора </a:t>
            </a:r>
            <a:r>
              <a:rPr lang="ru-RU" sz="2400" dirty="0">
                <a:solidFill>
                  <a:schemeClr val="bg1"/>
                </a:solidFill>
              </a:rPr>
              <a:t>— «обмануть» дискриминатор, сделать так, что дискриминатор не сможет различить распределение данных и распределение,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которое порождает генератор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обучение </a:t>
            </a:r>
            <a:r>
              <a:rPr lang="en-US" sz="2400" dirty="0">
                <a:solidFill>
                  <a:schemeClr val="bg1"/>
                </a:solidFill>
              </a:rPr>
              <a:t>GAN </a:t>
            </a:r>
            <a:r>
              <a:rPr lang="ru-RU" sz="2400" dirty="0">
                <a:solidFill>
                  <a:schemeClr val="bg1"/>
                </a:solidFill>
              </a:rPr>
              <a:t>представляет собой минимаксную задачу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Минимизация ошибки генератора при максимизации вероятности найти ошибку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со стороны дискриминатора. </a:t>
            </a:r>
            <a:endParaRPr lang="en-US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467" y="4145394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138450" y="3009323"/>
            <a:ext cx="11586380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588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Некоторые типы 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Без учителя </a:t>
            </a:r>
            <a:r>
              <a:rPr lang="en-US" sz="2200" dirty="0">
                <a:solidFill>
                  <a:schemeClr val="bg1"/>
                </a:solidFill>
              </a:rPr>
              <a:t>(GAN, Deep Convolution GAN (DCGAN)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 err="1">
                <a:solidFill>
                  <a:schemeClr val="bg1"/>
                </a:solidFill>
              </a:rPr>
              <a:t>W</a:t>
            </a:r>
            <a:r>
              <a:rPr lang="en-US" sz="2200" dirty="0">
                <a:solidFill>
                  <a:schemeClr val="bg1"/>
                </a:solidFill>
              </a:rPr>
              <a:t>GAN)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Полуконтролируемое</a:t>
            </a:r>
            <a:r>
              <a:rPr lang="ru-RU" sz="2200" b="1" dirty="0">
                <a:solidFill>
                  <a:schemeClr val="bg1"/>
                </a:solidFill>
              </a:rPr>
              <a:t> обучение 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</a:rPr>
              <a:t>Conditional GAN – </a:t>
            </a:r>
            <a:r>
              <a:rPr lang="ru-RU" sz="2200" dirty="0">
                <a:solidFill>
                  <a:schemeClr val="bg1"/>
                </a:solidFill>
              </a:rPr>
              <a:t>обучение </a:t>
            </a:r>
            <a:r>
              <a:rPr lang="ru-RU" sz="2200" dirty="0" err="1">
                <a:solidFill>
                  <a:schemeClr val="bg1"/>
                </a:solidFill>
              </a:rPr>
              <a:t>дискреминатора</a:t>
            </a:r>
            <a:r>
              <a:rPr lang="ru-RU" sz="2200" dirty="0">
                <a:solidFill>
                  <a:schemeClr val="bg1"/>
                </a:solidFill>
              </a:rPr>
              <a:t> и генератора с меткой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InfoGAN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генератор получает метку класса, должен выучить ее классификацию самостоятельно.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Под меткой класса может быть не только традиционный класс объекта, но и некоторые его семантические особенности, например цвет глаз, размер </a:t>
            </a:r>
            <a:r>
              <a:rPr lang="ru-RU" sz="2200" dirty="0" err="1">
                <a:solidFill>
                  <a:schemeClr val="bg1"/>
                </a:solidFill>
              </a:rPr>
              <a:t>объетка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Перенос изображений </a:t>
            </a:r>
            <a:r>
              <a:rPr lang="en-US" sz="2200" dirty="0">
                <a:solidFill>
                  <a:schemeClr val="bg1"/>
                </a:solidFill>
              </a:rPr>
              <a:t>(Image 2 Image translation)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CycleGan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(обучение на основе изображений двух категорий)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2792A0-986F-5443-ABF5-48A32EFF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8" y="3959830"/>
            <a:ext cx="11379750" cy="278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38450" y="841116"/>
            <a:ext cx="7518582" cy="7825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8450" y="3231319"/>
            <a:ext cx="8236429" cy="728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H="1" flipV="1">
            <a:off x="2768837" y="5700045"/>
            <a:ext cx="1324599" cy="70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460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11553371" cy="490066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GAN</a:t>
            </a:r>
            <a:r>
              <a:rPr lang="ru-RU" sz="4800" b="1" dirty="0">
                <a:solidFill>
                  <a:schemeClr val="bg1"/>
                </a:solidFill>
              </a:rPr>
              <a:t>. Обучение</a:t>
            </a: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(a)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и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разные, но дискриминатор неуверенно отличает их,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(b) дискриминатор после k шагов обучения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отличает увереннее,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(с) генератор </a:t>
                </a:r>
                <a:r>
                  <a:rPr lang="en-US" sz="2200" dirty="0">
                    <a:solidFill>
                      <a:schemeClr val="bg1"/>
                    </a:solidFill>
                  </a:rPr>
                  <a:t>G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обучается, то есть подвигает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ближе к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(d) в результате повторений шагов (а), (b), (с) 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совпало с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 и дискриминатор не способен отличать одно от другого: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=1/2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. </a:t>
                </a:r>
              </a:p>
              <a:p>
                <a:r>
                  <a:rPr lang="ru-RU" sz="1900" i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Обозначения: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черная точечная кривая — настоящее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 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зеленая — распределение генератора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2200" b="1" u="sng" dirty="0">
                    <a:solidFill>
                      <a:schemeClr val="bg1"/>
                    </a:solidFill>
                  </a:rPr>
                  <a:t>синяя — распределение вероятности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b="1" u="sng" dirty="0">
                    <a:solidFill>
                      <a:schemeClr val="bg1"/>
                    </a:solidFill>
                  </a:rPr>
                  <a:t> дискриминатора предсказать класс реального объекта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𝑫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𝑿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𝜽</m:t>
                        </m:r>
                      </m:e>
                      <m:sub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𝒅</m:t>
                        </m:r>
                      </m:sub>
                    </m:sSub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2200" b="1" u="sng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нижняя и верхняя прямые — множество всех </a:t>
                </a:r>
                <a:r>
                  <a:rPr lang="en-US" sz="1800" dirty="0">
                    <a:solidFill>
                      <a:schemeClr val="bg1"/>
                    </a:solidFill>
                  </a:rPr>
                  <a:t> Z</a:t>
                </a:r>
                <a:r>
                  <a:rPr lang="ru-RU" sz="1800" dirty="0">
                    <a:solidFill>
                      <a:schemeClr val="bg1"/>
                    </a:solidFill>
                  </a:rPr>
                  <a:t> и множество всех</a:t>
                </a:r>
                <a:r>
                  <a:rPr lang="en-US" sz="1800" dirty="0">
                    <a:solidFill>
                      <a:schemeClr val="bg1"/>
                    </a:solidFill>
                  </a:rPr>
                  <a:t> X</a:t>
                </a:r>
                <a:r>
                  <a:rPr lang="ru-RU" sz="1800" dirty="0">
                    <a:solidFill>
                      <a:schemeClr val="bg1"/>
                    </a:solidFill>
                  </a:rPr>
                  <a:t> , стрелочки олицетворяют отображение 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𝑍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  <a:blipFill>
                <a:blip r:embed="rId2"/>
                <a:stretch>
                  <a:fillRect l="-549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07" y="879004"/>
            <a:ext cx="6535491" cy="205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778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6743" y="274638"/>
            <a:ext cx="11582400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Соревновательный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" y="1268760"/>
            <a:ext cx="11829142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Обычный </a:t>
            </a:r>
            <a:r>
              <a:rPr lang="ru-RU" sz="2400" dirty="0" err="1">
                <a:solidFill>
                  <a:schemeClr val="bg1"/>
                </a:solidFill>
              </a:rPr>
              <a:t>автоэенкодер</a:t>
            </a:r>
            <a:r>
              <a:rPr lang="ru-RU" sz="2400" dirty="0">
                <a:solidFill>
                  <a:schemeClr val="bg1"/>
                </a:solidFill>
              </a:rPr>
              <a:t> (сверху) +</a:t>
            </a:r>
          </a:p>
          <a:p>
            <a:r>
              <a:rPr lang="ru-RU" sz="2400" dirty="0">
                <a:solidFill>
                  <a:schemeClr val="bg1"/>
                </a:solidFill>
              </a:rPr>
              <a:t> результаты кодировки накладываются на нормальное распределение</a:t>
            </a:r>
          </a:p>
          <a:p>
            <a:r>
              <a:rPr lang="ru-RU" sz="2400" dirty="0">
                <a:solidFill>
                  <a:schemeClr val="bg1"/>
                </a:solidFill>
              </a:rPr>
              <a:t>Задача дискриминатора – различать примеры из исходного распределения  и примеры из распределения, генерируемого </a:t>
            </a:r>
            <a:r>
              <a:rPr lang="ru-RU" sz="2400" dirty="0" err="1">
                <a:solidFill>
                  <a:schemeClr val="bg1"/>
                </a:solidFill>
              </a:rPr>
              <a:t>энкодером</a:t>
            </a:r>
            <a:r>
              <a:rPr lang="ru-RU" sz="2400" dirty="0">
                <a:solidFill>
                  <a:schemeClr val="bg1"/>
                </a:solidFill>
              </a:rPr>
              <a:t> 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кодировщик выучивает неявное априорное распределение, или же говорят, что задан </a:t>
            </a:r>
            <a:r>
              <a:rPr lang="ru-RU" sz="2400" dirty="0" err="1">
                <a:solidFill>
                  <a:schemeClr val="bg1"/>
                </a:solidFill>
              </a:rPr>
              <a:t>implicit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prior</a:t>
            </a:r>
            <a:r>
              <a:rPr lang="ru-RU" sz="2400" dirty="0">
                <a:solidFill>
                  <a:schemeClr val="bg1"/>
                </a:solidFill>
              </a:rPr>
              <a:t>, который как бы закодирован внутри сети, но мы не можем получить его форму аналитически.</a:t>
            </a:r>
          </a:p>
        </p:txBody>
      </p:sp>
      <p:pic>
        <p:nvPicPr>
          <p:cNvPr id="4" name="Picture 2" descr="https://habrastorage.org/web/2bd/47e/212/2bd47e212c374696a8aafa77127208d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572" y="3905672"/>
            <a:ext cx="5767337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4021640"/>
            <a:ext cx="2588918" cy="271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483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5714" y="299442"/>
            <a:ext cx="10537372" cy="1350631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DCGAN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728998" y="1031405"/>
            <a:ext cx="8734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PetersburgC-Identity-H"/>
              </a:rPr>
              <a:t>(</a:t>
            </a:r>
            <a:endParaRPr lang="ru-RU" dirty="0"/>
          </a:p>
        </p:txBody>
      </p:sp>
      <p:pic>
        <p:nvPicPr>
          <p:cNvPr id="9" name="Picture 2" descr="ÐÐ°ÑÑÐ¸Ð½ÐºÐ¸ Ð¿Ð¾ Ð·Ð°Ð¿ÑÐ¾ÑÑ DCGA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31" y="789510"/>
            <a:ext cx="8132940" cy="41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enerator network">
            <a:extLst>
              <a:ext uri="{FF2B5EF4-FFF2-40B4-BE49-F238E27FC236}">
                <a16:creationId xmlns:a16="http://schemas.microsoft.com/office/drawing/2014/main" id="{C25F85F8-8890-47A7-8951-50DF7BE93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68855" y="5013176"/>
            <a:ext cx="4055947" cy="159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iscriminator network">
            <a:extLst>
              <a:ext uri="{FF2B5EF4-FFF2-40B4-BE49-F238E27FC236}">
                <a16:creationId xmlns:a16="http://schemas.microsoft.com/office/drawing/2014/main" id="{45B81910-76D8-43F4-BFBF-984070D40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168818" y="5085183"/>
            <a:ext cx="3977681" cy="135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21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2514" y="274638"/>
            <a:ext cx="11219543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conditional GAN</a:t>
                </a:r>
                <a:r>
                  <a:rPr lang="ru-RU" sz="2000" dirty="0">
                    <a:solidFill>
                      <a:schemeClr val="bg1"/>
                    </a:solidFill>
                  </a:rPr>
                  <a:t> - модель использует дополнительную информацию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которая часто доступна вместе с примерами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000" dirty="0">
                    <a:solidFill>
                      <a:schemeClr val="bg1"/>
                    </a:solidFill>
                  </a:rPr>
                  <a:t>;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например, метка класса изображения (кошка или собака, номер цифры).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Метка подается на вход генератора и дискриминатора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Генератор строит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|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 smtClean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𝒛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Дискриминатор задан распределением 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D</a:t>
                </a:r>
                <a:r>
                  <a:rPr lang="ru-RU" sz="2000" dirty="0">
                    <a:solidFill>
                      <a:schemeClr val="bg1"/>
                    </a:solidFill>
                  </a:rPr>
                  <a:t>(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 </a:t>
                </a:r>
                <a:r>
                  <a:rPr lang="en-US" sz="2000" dirty="0">
                    <a:solidFill>
                      <a:schemeClr val="bg1"/>
                    </a:solidFill>
                  </a:rPr>
                  <a:t>|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)  </a:t>
                </a:r>
              </a:p>
              <a:p>
                <a:pPr lvl="2"/>
                <a:r>
                  <a:rPr lang="ru-RU" sz="2200" dirty="0">
                    <a:solidFill>
                      <a:schemeClr val="bg1"/>
                    </a:solidFill>
                  </a:rPr>
                  <a:t>вход «настоящий», тоже при условии 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2"/>
                <a:endParaRPr lang="ru-RU" sz="22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  <a:blipFill>
                <a:blip r:embed="rId2"/>
                <a:stretch>
                  <a:fillRect l="-452" t="-14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095" y="3733540"/>
            <a:ext cx="3630563" cy="284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35390" y="3861049"/>
            <a:ext cx="65366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Проблема обычного </a:t>
            </a:r>
            <a:r>
              <a:rPr lang="en-US" i="1" dirty="0">
                <a:solidFill>
                  <a:schemeClr val="bg1"/>
                </a:solidFill>
              </a:rPr>
              <a:t>GAN </a:t>
            </a:r>
            <a:r>
              <a:rPr lang="ru-RU" i="1" dirty="0">
                <a:solidFill>
                  <a:schemeClr val="bg1"/>
                </a:solidFill>
              </a:rPr>
              <a:t>– модель может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выбрать только ряд мод и генерировать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Напр. выбрать только 3 и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7 из всех цифр и генерировать 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Использование явных меток позволяет повысить независимость результатов.</a:t>
            </a:r>
          </a:p>
        </p:txBody>
      </p:sp>
    </p:spTree>
    <p:extLst>
      <p:ext uri="{BB962C8B-B14F-4D97-AF65-F5344CB8AC3E}">
        <p14:creationId xmlns:p14="http://schemas.microsoft.com/office/powerpoint/2010/main" val="2322053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сверточных сетей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60" y="1139526"/>
            <a:ext cx="117556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0" i="0" dirty="0">
                <a:solidFill>
                  <a:schemeClr val="bg1"/>
                </a:solidFill>
                <a:effectLst/>
              </a:rPr>
              <a:t>Базовая модель (</a:t>
            </a:r>
            <a:r>
              <a:rPr lang="en" sz="3200" b="0" i="0" dirty="0" err="1">
                <a:solidFill>
                  <a:schemeClr val="bg1"/>
                </a:solidFill>
                <a:effectLst/>
              </a:rPr>
              <a:t>foun</a:t>
            </a:r>
            <a:r>
              <a:rPr lang="en-US" sz="3200" dirty="0">
                <a:solidFill>
                  <a:schemeClr val="bg1"/>
                </a:solidFill>
              </a:rPr>
              <a:t>d</a:t>
            </a:r>
            <a:r>
              <a:rPr lang="en" sz="3200" b="0" i="0" dirty="0" err="1">
                <a:solidFill>
                  <a:schemeClr val="bg1"/>
                </a:solidFill>
                <a:effectLst/>
              </a:rPr>
              <a:t>ation</a:t>
            </a:r>
            <a:r>
              <a:rPr lang="en" sz="3200" b="0" i="0" dirty="0">
                <a:solidFill>
                  <a:schemeClr val="bg1"/>
                </a:solidFill>
                <a:effectLst/>
              </a:rPr>
              <a:t> model</a:t>
            </a:r>
            <a:r>
              <a:rPr lang="ru-RU" sz="3200" dirty="0">
                <a:solidFill>
                  <a:schemeClr val="bg1"/>
                </a:solidFill>
              </a:rPr>
              <a:t>, </a:t>
            </a:r>
            <a:r>
              <a:rPr lang="en-US" sz="3200" dirty="0">
                <a:solidFill>
                  <a:schemeClr val="bg1"/>
                </a:solidFill>
              </a:rPr>
              <a:t>FM</a:t>
            </a:r>
            <a:r>
              <a:rPr lang="en" sz="3200" b="0" i="0" dirty="0">
                <a:solidFill>
                  <a:schemeClr val="bg1"/>
                </a:solidFill>
                <a:effectLst/>
              </a:rPr>
              <a:t>) </a:t>
            </a:r>
            <a:r>
              <a:rPr lang="ru-RU" sz="3200" b="0" i="0" dirty="0">
                <a:solidFill>
                  <a:schemeClr val="bg1"/>
                </a:solidFill>
                <a:effectLst/>
              </a:rPr>
              <a:t>- это модель</a:t>
            </a:r>
          </a:p>
          <a:p>
            <a:pPr algn="ctr"/>
            <a:r>
              <a:rPr lang="en" sz="3200" dirty="0">
                <a:solidFill>
                  <a:schemeClr val="bg1"/>
                </a:solidFill>
              </a:rPr>
              <a:t>large X model (</a:t>
            </a:r>
            <a:r>
              <a:rPr lang="en" sz="3200" dirty="0" err="1">
                <a:solidFill>
                  <a:schemeClr val="bg1"/>
                </a:solidFill>
              </a:rPr>
              <a:t>LxM</a:t>
            </a:r>
            <a:r>
              <a:rPr lang="en" sz="3200" dirty="0">
                <a:solidFill>
                  <a:schemeClr val="bg1"/>
                </a:solidFill>
              </a:rPr>
              <a:t>)  </a:t>
            </a:r>
            <a:r>
              <a:rPr lang="ru-RU" sz="3200" dirty="0" err="1">
                <a:solidFill>
                  <a:schemeClr val="bg1"/>
                </a:solidFill>
              </a:rPr>
              <a:t>предобученная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ru-RU" sz="3200" b="0" i="0" dirty="0">
                <a:solidFill>
                  <a:schemeClr val="bg1"/>
                </a:solidFill>
                <a:effectLst/>
              </a:rPr>
              <a:t>на огромных наборах данных. Как правило </a:t>
            </a:r>
            <a:r>
              <a:rPr lang="ru-RU" sz="3200" dirty="0" err="1">
                <a:solidFill>
                  <a:schemeClr val="bg1"/>
                </a:solidFill>
              </a:rPr>
              <a:t>предобучение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en" sz="3200" dirty="0">
                <a:solidFill>
                  <a:schemeClr val="bg1"/>
                </a:solidFill>
              </a:rPr>
              <a:t>self-supervision at scale</a:t>
            </a:r>
            <a:r>
              <a:rPr lang="ru-RU" sz="32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ru-RU" sz="3200" b="0" i="0" dirty="0">
                <a:solidFill>
                  <a:schemeClr val="bg1"/>
                </a:solidFill>
                <a:effectLst/>
              </a:rPr>
              <a:t>Это позволяет </a:t>
            </a:r>
            <a:r>
              <a:rPr lang="en-US" sz="3200" b="0" i="0" dirty="0">
                <a:solidFill>
                  <a:schemeClr val="bg1"/>
                </a:solidFill>
                <a:effectLst/>
              </a:rPr>
              <a:t>FM</a:t>
            </a:r>
            <a:r>
              <a:rPr lang="ru-RU" sz="3200" b="0" i="0" dirty="0">
                <a:solidFill>
                  <a:schemeClr val="bg1"/>
                </a:solidFill>
                <a:effectLst/>
              </a:rPr>
              <a:t> освоить некоторые общие закономерности</a:t>
            </a:r>
            <a:r>
              <a:rPr lang="en-US" sz="3200" b="0" i="0" dirty="0">
                <a:solidFill>
                  <a:schemeClr val="bg1"/>
                </a:solidFill>
                <a:effectLst/>
              </a:rPr>
              <a:t> – </a:t>
            </a:r>
            <a:r>
              <a:rPr lang="ru-RU" sz="3200" b="0" i="0" dirty="0">
                <a:solidFill>
                  <a:schemeClr val="bg1"/>
                </a:solidFill>
                <a:effectLst/>
              </a:rPr>
              <a:t>обобщить не только задачи но между задачами</a:t>
            </a:r>
            <a:r>
              <a:rPr lang="en-US" sz="3200" b="0" i="0" dirty="0">
                <a:solidFill>
                  <a:schemeClr val="bg1"/>
                </a:solidFill>
                <a:effectLst/>
              </a:rPr>
              <a:t>.</a:t>
            </a:r>
            <a:r>
              <a:rPr lang="ru-RU" sz="3200" b="0" i="0" dirty="0">
                <a:solidFill>
                  <a:schemeClr val="bg1"/>
                </a:solidFill>
                <a:effectLst/>
              </a:rPr>
              <a:t>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FM</a:t>
            </a:r>
            <a:r>
              <a:rPr lang="ru-RU" sz="3200" b="0" i="0" dirty="0">
                <a:solidFill>
                  <a:schemeClr val="bg1"/>
                </a:solidFill>
                <a:effectLst/>
              </a:rPr>
              <a:t> можно применять в широком круге задач с небольшими затратами на дообучение или без дообучения (</a:t>
            </a:r>
            <a:r>
              <a:rPr lang="en-US" sz="3200" b="0" i="0" dirty="0">
                <a:solidFill>
                  <a:schemeClr val="bg1"/>
                </a:solidFill>
                <a:effectLst/>
              </a:rPr>
              <a:t>zero-shot learning)</a:t>
            </a:r>
            <a:r>
              <a:rPr lang="ru-RU" sz="3200" b="0" i="0" dirty="0">
                <a:solidFill>
                  <a:schemeClr val="bg1"/>
                </a:solidFill>
                <a:effectLst/>
              </a:rPr>
              <a:t>. </a:t>
            </a:r>
            <a:endParaRPr lang="en-US" sz="3200" b="0" i="0" dirty="0">
              <a:solidFill>
                <a:schemeClr val="bg1"/>
              </a:solidFill>
              <a:effectLst/>
            </a:endParaRPr>
          </a:p>
          <a:p>
            <a:pPr algn="ctr"/>
            <a:r>
              <a:rPr lang="ru-RU" sz="3200" dirty="0">
                <a:solidFill>
                  <a:schemeClr val="bg1"/>
                </a:solidFill>
              </a:rPr>
              <a:t>Модели могут быть также мультимодальными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 (например </a:t>
            </a:r>
            <a:r>
              <a:rPr lang="en-US" sz="3200" dirty="0">
                <a:solidFill>
                  <a:schemeClr val="bg1"/>
                </a:solidFill>
              </a:rPr>
              <a:t>image-text)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6172198" y="6308209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en.wikipedia.org</a:t>
            </a:r>
            <a:r>
              <a:rPr lang="ru-RU" dirty="0"/>
              <a:t>/</a:t>
            </a:r>
            <a:r>
              <a:rPr lang="ru-RU" dirty="0" err="1"/>
              <a:t>wiki</a:t>
            </a:r>
            <a:r>
              <a:rPr lang="ru-RU" dirty="0"/>
              <a:t>/</a:t>
            </a:r>
            <a:r>
              <a:rPr lang="ru-RU" dirty="0" err="1"/>
              <a:t>Foundation_model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5790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6057" y="289495"/>
            <a:ext cx="10925175" cy="90343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ru-RU" sz="1600" dirty="0">
                    <a:solidFill>
                      <a:schemeClr val="bg1"/>
                    </a:solidFill>
                  </a:rPr>
                  <a:t>Обычный </a:t>
                </a:r>
                <a:r>
                  <a:rPr lang="en-US" sz="1600" dirty="0">
                    <a:solidFill>
                      <a:schemeClr val="bg1"/>
                    </a:solidFill>
                  </a:rPr>
                  <a:t>GAN </a:t>
                </a:r>
                <a14:m>
                  <m:oMath xmlns:m="http://schemas.openxmlformats.org/officeDocument/2006/math"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)=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sz="16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m:rPr>
                        <m:sty m:val="p"/>
                      </m:rP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 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25" y="1192933"/>
            <a:ext cx="2849389" cy="19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ÐÐµÐ¹ÑÐ¾ÑÐµÑÐµÐ²Ð°Ñ Ð¸Ð³ÑÐ° Ð² Ð¸Ð¼Ð¸ÑÐ°ÑÐ¸Ñ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7" y="3356992"/>
            <a:ext cx="6621713" cy="333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Conditional GAN</a:t>
                </a:r>
              </a:p>
              <a:p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blipFill>
                <a:blip r:embed="rId5"/>
                <a:stretch>
                  <a:fillRect l="-709" t="-2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322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88887" y="836712"/>
            <a:ext cx="10909425" cy="5688632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Info GAN </a:t>
            </a:r>
            <a:r>
              <a:rPr lang="ru-RU" sz="2200" b="1" dirty="0">
                <a:solidFill>
                  <a:schemeClr val="bg1"/>
                </a:solidFill>
              </a:rPr>
              <a:t>к задаче оптимизации</a:t>
            </a:r>
            <a:r>
              <a:rPr lang="en-US" sz="2200" b="1" dirty="0">
                <a:solidFill>
                  <a:schemeClr val="bg1"/>
                </a:solidFill>
              </a:rPr>
              <a:t> GAN </a:t>
            </a:r>
            <a:r>
              <a:rPr lang="ru-RU" sz="2200" b="1" dirty="0">
                <a:solidFill>
                  <a:schemeClr val="bg1"/>
                </a:solidFill>
              </a:rPr>
              <a:t>добавляются  дополнительные теоретико-информационные ограничения. </a:t>
            </a:r>
          </a:p>
          <a:p>
            <a:r>
              <a:rPr lang="ru-RU" sz="2000" i="1" dirty="0">
                <a:solidFill>
                  <a:schemeClr val="bg1"/>
                </a:solidFill>
              </a:rPr>
              <a:t>Задача обучить «распутанное» представление (</a:t>
            </a:r>
            <a:r>
              <a:rPr lang="ru-RU" sz="2000" i="1" dirty="0" err="1">
                <a:solidFill>
                  <a:schemeClr val="bg1"/>
                </a:solidFill>
              </a:rPr>
              <a:t>disentangled</a:t>
            </a:r>
            <a:r>
              <a:rPr lang="ru-RU" sz="2000" i="1" dirty="0">
                <a:solidFill>
                  <a:schemeClr val="bg1"/>
                </a:solidFill>
              </a:rPr>
              <a:t> </a:t>
            </a:r>
            <a:r>
              <a:rPr lang="ru-RU" sz="2000" i="1" dirty="0" err="1">
                <a:solidFill>
                  <a:schemeClr val="bg1"/>
                </a:solidFill>
              </a:rPr>
              <a:t>representation</a:t>
            </a:r>
            <a:r>
              <a:rPr lang="ru-RU" sz="2000" i="1" dirty="0">
                <a:solidFill>
                  <a:schemeClr val="bg1"/>
                </a:solidFill>
              </a:rPr>
              <a:t>), в котором отдельные признаки имеют естественную интерпретацию. 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Например, хотелось бы, чтобы признаки у GAN, генерирующей человеческое лицо, соответствовали цвету глаз, форме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637" y="3212977"/>
            <a:ext cx="3568548" cy="300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013988" y="2897840"/>
            <a:ext cx="641464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Обычные </a:t>
            </a:r>
            <a:r>
              <a:rPr lang="en-US" sz="2000" dirty="0">
                <a:solidFill>
                  <a:schemeClr val="bg1"/>
                </a:solidFill>
              </a:rPr>
              <a:t>GAN </a:t>
            </a:r>
            <a:r>
              <a:rPr lang="ru-RU" sz="2000" dirty="0">
                <a:solidFill>
                  <a:schemeClr val="bg1"/>
                </a:solidFill>
              </a:rPr>
              <a:t>не накладывают ограничения на вектор скрытого представления, 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в теории, генератор может начать использовать факторы очень нелинейно или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не связано, тем самым ни один из факторов не будет отвечать за какой либо семантический признак . </a:t>
            </a:r>
          </a:p>
        </p:txBody>
      </p:sp>
      <p:pic>
        <p:nvPicPr>
          <p:cNvPr id="9" name="Picture 4" descr="Review — InfoGAN: Interpretable Representation Learning by Information  Maximizing Generative Adversarial Nets | by Sik-Ho Tsang |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710" y="4563370"/>
            <a:ext cx="2214869" cy="19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180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679576" y="836712"/>
            <a:ext cx="8808913" cy="568863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ru-RU" sz="1800" dirty="0"/>
              <a:t>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04" y="836712"/>
            <a:ext cx="5488161" cy="318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687325"/>
            <a:ext cx="4724400" cy="312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miro.medium.com/max/875/1*HRczMwx0frpPU2YkrJvUL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00" y="1031404"/>
            <a:ext cx="4787900" cy="327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149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9943" y="274638"/>
            <a:ext cx="10761787" cy="922114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r>
              <a:rPr lang="ru-RU" sz="4800" b="1" dirty="0">
                <a:solidFill>
                  <a:schemeClr val="bg1"/>
                </a:solidFill>
              </a:rPr>
              <a:t>+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03513" y="1268760"/>
            <a:ext cx="8684743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Недостаток чистого </a:t>
            </a:r>
            <a:r>
              <a:rPr lang="en-US" sz="2400" dirty="0">
                <a:solidFill>
                  <a:schemeClr val="bg1"/>
                </a:solidFill>
              </a:rPr>
              <a:t>VAE</a:t>
            </a:r>
            <a:r>
              <a:rPr lang="ru-RU" sz="2400" dirty="0">
                <a:solidFill>
                  <a:schemeClr val="bg1"/>
                </a:solidFill>
              </a:rPr>
              <a:t> – размытость данных, по этому к нему лучше добавить дискриминатор, тогда получится </a:t>
            </a:r>
            <a:r>
              <a:rPr lang="en-US" sz="2400" dirty="0">
                <a:solidFill>
                  <a:schemeClr val="bg1"/>
                </a:solidFill>
              </a:rPr>
              <a:t>VAE+GAN </a:t>
            </a:r>
            <a:r>
              <a:rPr lang="ru-RU" sz="2400" dirty="0">
                <a:solidFill>
                  <a:schemeClr val="bg1"/>
                </a:solidFill>
              </a:rPr>
              <a:t>модель</a:t>
            </a:r>
          </a:p>
        </p:txBody>
      </p:sp>
      <p:pic>
        <p:nvPicPr>
          <p:cNvPr id="10242" name="Picture 2" descr="https://habrastorage.org/web/7a1/8db/d39/7a18dbd3969048c2b085cc707e539f0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48" y="1961681"/>
            <a:ext cx="5431582" cy="262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habrastorage.org/web/683/e02/848/683e028486074212b85bbb8696cc05b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50" y="5043831"/>
            <a:ext cx="6484468" cy="136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miro.medium.com/max/875/1*YbCoW-ducxqJPUKJX58L4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10" y="2029557"/>
            <a:ext cx="4352917" cy="314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997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0768737" cy="101557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Cycle GAN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520" name="Объект 2"/>
          <p:cNvSpPr txBox="1"/>
          <p:nvPr/>
        </p:nvSpPr>
        <p:spPr>
          <a:xfrm>
            <a:off x="197713" y="3912204"/>
            <a:ext cx="11333024" cy="568832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pPr defTabSz="457200">
              <a:defRPr sz="2100">
                <a:solidFill>
                  <a:srgbClr val="292929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562947" y="843403"/>
            <a:ext cx="5203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GAN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218" name="Picture 2" descr="GAN Lecture 2 (2017): CycleGAN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61859"/>
            <a:ext cx="7334250" cy="550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63343" y="1466661"/>
            <a:ext cx="2767743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Идея в том, чтобы обучить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chemeClr val="bg1"/>
                </a:solidFill>
              </a:rPr>
              <a:t>Два Генератора так, чтобы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каждый умел работать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двумя наборами данных.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050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F8E83-788F-5B37-16A8-E310B7764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8670B-ECF1-0A60-7034-AF9B848D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FM – </a:t>
            </a:r>
            <a:r>
              <a:rPr lang="ru-RU" sz="4800" b="1" dirty="0">
                <a:solidFill>
                  <a:schemeClr val="bg1"/>
                </a:solidFill>
              </a:rPr>
              <a:t>это Генеративные модели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</p:spPr>
            <p:txBody>
              <a:bodyPr>
                <a:normAutofit/>
              </a:bodyPr>
              <a:lstStyle/>
              <a:p>
                <a:r>
                  <a:rPr lang="ru-RU" sz="24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4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4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400" dirty="0">
                    <a:solidFill>
                      <a:schemeClr val="bg1"/>
                    </a:solidFill>
                  </a:rPr>
                  <a:t>)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ru-RU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dirty="0">
                    <a:solidFill>
                      <a:schemeClr val="bg1"/>
                    </a:solidFill>
                  </a:rPr>
                  <a:t>Больше информации, но сложнее учить</a:t>
                </a:r>
              </a:p>
            </p:txBody>
          </p:sp>
        </mc:Choice>
        <mc:Fallback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  <a:blipFill>
                <a:blip r:embed="rId2"/>
                <a:stretch>
                  <a:fillRect l="-1737" t="-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46D228E-85C8-D427-E1D2-A81D07549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636" y="1536020"/>
            <a:ext cx="6799737" cy="38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F1F986-C63C-9FA9-EB26-DBEB748D0FC5}"/>
              </a:ext>
            </a:extLst>
          </p:cNvPr>
          <p:cNvSpPr txBox="1"/>
          <p:nvPr/>
        </p:nvSpPr>
        <p:spPr>
          <a:xfrm>
            <a:off x="5363598" y="6462877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https://</a:t>
            </a:r>
            <a:r>
              <a:rPr lang="en" dirty="0" err="1">
                <a:solidFill>
                  <a:schemeClr val="bg1"/>
                </a:solidFill>
              </a:rPr>
              <a:t>neerc.ifmo.ru</a:t>
            </a:r>
            <a:r>
              <a:rPr lang="en" dirty="0">
                <a:solidFill>
                  <a:schemeClr val="bg1"/>
                </a:solidFill>
              </a:rPr>
              <a:t>/wiki/</a:t>
            </a:r>
            <a:r>
              <a:rPr lang="en" dirty="0" err="1">
                <a:solidFill>
                  <a:schemeClr val="bg1"/>
                </a:solidFill>
              </a:rPr>
              <a:t>index.php?title</a:t>
            </a:r>
            <a:r>
              <a:rPr lang="ru-RU" dirty="0">
                <a:solidFill>
                  <a:schemeClr val="bg1"/>
                </a:solidFill>
              </a:rPr>
              <a:t>=</a:t>
            </a:r>
            <a:r>
              <a:rPr lang="ru-RU" dirty="0" err="1">
                <a:solidFill>
                  <a:schemeClr val="bg1"/>
                </a:solidFill>
              </a:rPr>
              <a:t>Порождающие_модели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27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317C5-F0F5-5C74-C27D-825457D44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AB2171-2136-30B3-1439-A052808DC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51BA8A3-D8B1-DAC3-BDDD-57DDE2060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566953" cy="531252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веса модели, </a:t>
            </a:r>
            <a:r>
              <a:rPr lang="ru-RU" sz="2400" dirty="0" err="1">
                <a:solidFill>
                  <a:schemeClr val="bg1"/>
                </a:solidFill>
              </a:rPr>
              <a:t>предобученной</a:t>
            </a:r>
            <a:r>
              <a:rPr lang="ru-RU" sz="2400" dirty="0">
                <a:solidFill>
                  <a:schemeClr val="bg1"/>
                </a:solidFill>
              </a:rPr>
              <a:t> на </a:t>
            </a:r>
            <a:r>
              <a:rPr lang="en" sz="2400" dirty="0" err="1">
                <a:solidFill>
                  <a:schemeClr val="bg1"/>
                </a:solidFill>
              </a:rPr>
              <a:t>ImageNet’e</a:t>
            </a:r>
            <a:r>
              <a:rPr lang="en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оказываются </a:t>
            </a:r>
            <a:r>
              <a:rPr lang="ru-RU" sz="2400" dirty="0" err="1">
                <a:solidFill>
                  <a:schemeClr val="bg1"/>
                </a:solidFill>
              </a:rPr>
              <a:t>субоптимальными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У каждого датасета есть свое смещение признаков,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Классы </a:t>
            </a:r>
            <a:r>
              <a:rPr lang="en" sz="2000" dirty="0">
                <a:solidFill>
                  <a:schemeClr val="bg1"/>
                </a:solidFill>
              </a:rPr>
              <a:t>ImageNet</a:t>
            </a:r>
            <a:r>
              <a:rPr lang="ru-RU" sz="2000" dirty="0">
                <a:solidFill>
                  <a:schemeClr val="bg1"/>
                </a:solidFill>
              </a:rPr>
              <a:t> – не всегда подходящие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Известно что разметка </a:t>
            </a:r>
            <a:r>
              <a:rPr lang="en" sz="2000" dirty="0">
                <a:solidFill>
                  <a:schemeClr val="bg1"/>
                </a:solidFill>
              </a:rPr>
              <a:t>ImageNet</a:t>
            </a:r>
            <a:r>
              <a:rPr lang="ru-RU" sz="2000" dirty="0">
                <a:solidFill>
                  <a:schemeClr val="bg1"/>
                </a:solidFill>
              </a:rPr>
              <a:t> содержит ошибки</a:t>
            </a:r>
          </a:p>
          <a:p>
            <a:r>
              <a:rPr lang="en-US" sz="2400" dirty="0">
                <a:solidFill>
                  <a:schemeClr val="bg1"/>
                </a:solidFill>
              </a:rPr>
              <a:t>SSL </a:t>
            </a:r>
            <a:r>
              <a:rPr lang="ru-RU" sz="2400" dirty="0" err="1">
                <a:solidFill>
                  <a:schemeClr val="bg1"/>
                </a:solidFill>
              </a:rPr>
              <a:t>предобучеие</a:t>
            </a:r>
            <a:r>
              <a:rPr lang="ru-RU" sz="2400" dirty="0">
                <a:solidFill>
                  <a:schemeClr val="bg1"/>
                </a:solidFill>
              </a:rPr>
              <a:t> позволяет достичь более высоких показателей на известных датасетах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SSL encoder + </a:t>
            </a:r>
            <a:r>
              <a:rPr lang="ru-RU" sz="2400" dirty="0">
                <a:solidFill>
                  <a:schemeClr val="bg1"/>
                </a:solidFill>
              </a:rPr>
              <a:t>простая модель (часто </a:t>
            </a:r>
            <a:r>
              <a:rPr lang="en-US" sz="2400" dirty="0" err="1">
                <a:solidFill>
                  <a:schemeClr val="bg1"/>
                </a:solidFill>
              </a:rPr>
              <a:t>knn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r>
              <a:rPr lang="ru-RU" sz="2400" dirty="0">
                <a:solidFill>
                  <a:schemeClr val="bg1"/>
                </a:solidFill>
              </a:rPr>
              <a:t> – хороший классификатор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Известно, что при тех же показателях целевой метрики</a:t>
            </a:r>
            <a:r>
              <a:rPr lang="en-US" sz="2000" dirty="0">
                <a:solidFill>
                  <a:schemeClr val="bg1"/>
                </a:solidFill>
              </a:rPr>
              <a:t> SSL</a:t>
            </a:r>
            <a:r>
              <a:rPr lang="ru-RU" sz="2000" dirty="0">
                <a:solidFill>
                  <a:schemeClr val="bg1"/>
                </a:solidFill>
              </a:rPr>
              <a:t> требует меньше данных чем </a:t>
            </a:r>
            <a:r>
              <a:rPr lang="en-US" sz="2000" dirty="0">
                <a:solidFill>
                  <a:schemeClr val="bg1"/>
                </a:solidFill>
              </a:rPr>
              <a:t>supervised</a:t>
            </a:r>
          </a:p>
          <a:p>
            <a:pPr lvl="1"/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71EC5-DE56-70DA-C505-7F8BB970A684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02768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98E65E-C637-F022-4428-42B54E5A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1A09EA-58ED-E404-F9D9-4AE4AA2F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E3CF382-4E38-230B-F37F-3B34CD47F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7428549" cy="5312528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Маскированный </a:t>
            </a:r>
            <a:r>
              <a:rPr lang="ru-RU" dirty="0" err="1">
                <a:solidFill>
                  <a:schemeClr val="bg1"/>
                </a:solidFill>
              </a:rPr>
              <a:t>Автоэнкодер</a:t>
            </a:r>
            <a:r>
              <a:rPr lang="ru-RU" dirty="0">
                <a:solidFill>
                  <a:schemeClr val="bg1"/>
                </a:solidFill>
              </a:rPr>
              <a:t>. Цель – обучить модель восстанавливать фичи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Иногда вместо маски восстанавливают агентированные изображения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Или предсказывают величину поворота изображения, патч изображения или его позицию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err="1">
                <a:solidFill>
                  <a:schemeClr val="bg1"/>
                </a:solidFill>
              </a:rPr>
              <a:t>Самодистилляция</a:t>
            </a:r>
            <a:r>
              <a:rPr lang="ru-RU" dirty="0">
                <a:solidFill>
                  <a:schemeClr val="bg1"/>
                </a:solidFill>
              </a:rPr>
              <a:t>. Цель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Контрастное обучение. Цель – максимально 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6AFE1C7-9683-AD29-376F-223C56749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519" y="927100"/>
            <a:ext cx="3457132" cy="1945871"/>
          </a:xfrm>
          <a:prstGeom prst="rect">
            <a:avLst/>
          </a:prstGeom>
        </p:spPr>
      </p:pic>
      <p:pic>
        <p:nvPicPr>
          <p:cNvPr id="14338" name="Picture 2" descr="A simplified overview of the DINO forward training process. An image is cropped in two sizes and fed to student and teacher network. A centering operation is applied to the output of the teacher and both outputs are fed through a softmax layer. Source: [2]">
            <a:extLst>
              <a:ext uri="{FF2B5EF4-FFF2-40B4-BE49-F238E27FC236}">
                <a16:creationId xmlns:a16="http://schemas.microsoft.com/office/drawing/2014/main" id="{C3AFE26B-99A1-AF2A-45F3-20CA3747E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9" b="20843"/>
          <a:stretch>
            <a:fillRect/>
          </a:stretch>
        </p:blipFill>
        <p:spPr bwMode="auto">
          <a:xfrm>
            <a:off x="7689910" y="2999413"/>
            <a:ext cx="4355463" cy="1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D2093209-303A-B5FA-1364-4913E4082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519" y="4642139"/>
            <a:ext cx="2619053" cy="184002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1CC49E-6738-29F5-C66E-0187191AE402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432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6E099A-EDD2-73DB-C88C-1044D5F36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D288D-52C2-568F-BA42-B084C408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9C9C0BE-E141-F805-6F3F-38F303C69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37" y="992445"/>
            <a:ext cx="11803326" cy="2969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500" dirty="0">
                <a:solidFill>
                  <a:schemeClr val="bg1"/>
                </a:solidFill>
              </a:rPr>
              <a:t>Маскированный </a:t>
            </a:r>
            <a:r>
              <a:rPr lang="ru-RU" sz="2500" dirty="0" err="1">
                <a:solidFill>
                  <a:schemeClr val="bg1"/>
                </a:solidFill>
              </a:rPr>
              <a:t>Автоэнкодер</a:t>
            </a:r>
            <a:r>
              <a:rPr lang="ru-RU" sz="2500" dirty="0">
                <a:solidFill>
                  <a:schemeClr val="bg1"/>
                </a:solidFill>
              </a:rPr>
              <a:t> (</a:t>
            </a:r>
            <a:r>
              <a:rPr lang="en-US" sz="2500" dirty="0">
                <a:solidFill>
                  <a:schemeClr val="bg1"/>
                </a:solidFill>
              </a:rPr>
              <a:t>MAE)</a:t>
            </a:r>
            <a:r>
              <a:rPr lang="ru-RU" sz="2500" dirty="0">
                <a:solidFill>
                  <a:schemeClr val="bg1"/>
                </a:solidFill>
              </a:rPr>
              <a:t>. </a:t>
            </a:r>
          </a:p>
          <a:p>
            <a:r>
              <a:rPr lang="ru-RU" sz="2500" dirty="0">
                <a:solidFill>
                  <a:schemeClr val="bg1"/>
                </a:solidFill>
              </a:rPr>
              <a:t>Цель – обучить модель восстанавливать фичи</a:t>
            </a:r>
            <a:endParaRPr lang="en-US" sz="2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Другие варианты: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вместо маски восстанавливают агентированные изображения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Или предсказывают величину поворота изображения, патч изображения или его позицию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Достоинства: не требуется даже слабая разметка,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возможно обучение нескольких моделей (</a:t>
            </a:r>
            <a:r>
              <a:rPr lang="ru-RU" sz="2400" dirty="0" err="1">
                <a:solidFill>
                  <a:schemeClr val="bg1"/>
                </a:solidFill>
              </a:rPr>
              <a:t>самодисциляция</a:t>
            </a:r>
            <a:r>
              <a:rPr lang="ru-RU" sz="2400" dirty="0">
                <a:solidFill>
                  <a:schemeClr val="bg1"/>
                </a:solidFill>
              </a:rPr>
              <a:t>)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E7DCD91-F2BD-B4C9-E15D-45C30852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37" y="3892824"/>
            <a:ext cx="4565922" cy="25699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B301A2-C78B-0DBC-8C09-FDB186E8E785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B8B9045D-7243-333C-FFCC-AB8303A2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406" y="3938557"/>
            <a:ext cx="4357276" cy="25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01C880-F368-DC53-CF5B-74FC3BEA2188}"/>
              </a:ext>
            </a:extLst>
          </p:cNvPr>
          <p:cNvSpPr txBox="1"/>
          <p:nvPr/>
        </p:nvSpPr>
        <p:spPr>
          <a:xfrm>
            <a:off x="6526306" y="59816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" b="1" i="0" dirty="0">
                <a:solidFill>
                  <a:srgbClr val="1F2328"/>
                </a:solidFill>
                <a:effectLst/>
              </a:rPr>
              <a:t>Masked Position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11C2F-BF4B-D036-AC65-2ECEA6C0BA71}"/>
              </a:ext>
            </a:extLst>
          </p:cNvPr>
          <p:cNvSpPr txBox="1"/>
          <p:nvPr/>
        </p:nvSpPr>
        <p:spPr>
          <a:xfrm>
            <a:off x="8217597" y="6477800"/>
            <a:ext cx="63111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github.com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lucidrains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vit-pytorch</a:t>
            </a:r>
            <a:endParaRPr lang="ru-RU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742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676D2-C85A-09F9-5363-98A185611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ED424-3939-D115-04DD-3146DF53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A87EC69-52B6-2834-A96B-1ABB669A6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8118832" cy="531252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Маскированный </a:t>
            </a:r>
            <a:r>
              <a:rPr lang="ru-RU" dirty="0" err="1">
                <a:solidFill>
                  <a:schemeClr val="bg1"/>
                </a:solidFill>
              </a:rPr>
              <a:t>Автоэнкодер</a:t>
            </a:r>
            <a:r>
              <a:rPr lang="ru-RU" dirty="0">
                <a:solidFill>
                  <a:schemeClr val="bg1"/>
                </a:solidFill>
              </a:rPr>
              <a:t>. Цель – обучить модель восстанавливать фичи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Иногда вместо маски восстанавливают агентированные изображения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Или предсказывают величину поворота изображения, патч изображения или его позицию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Контрастное обучение. Цель – максимально 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2D8CB72-1112-91D8-BEF6-0CC51288F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519" y="927100"/>
            <a:ext cx="3457132" cy="1945871"/>
          </a:xfrm>
          <a:prstGeom prst="rect">
            <a:avLst/>
          </a:prstGeom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D8307A6C-6165-E469-F646-F05035C5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519" y="4642139"/>
            <a:ext cx="2619053" cy="184002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2F7A3F-E7DF-686D-ED28-55C288D7276E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55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74CF84-DF81-CF40-BBAF-5AACCF348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7958AB-4974-7576-3FB1-85C14D46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651A831-0376-0767-FC88-2339977F4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6813669" cy="5312528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Contrastive learning –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Сближать векторные представления (</a:t>
            </a:r>
            <a:r>
              <a:rPr lang="ru-RU" dirty="0" err="1">
                <a:solidFill>
                  <a:schemeClr val="bg1"/>
                </a:solidFill>
              </a:rPr>
              <a:t>эмбеддинги</a:t>
            </a:r>
            <a:r>
              <a:rPr lang="ru-RU" dirty="0">
                <a:solidFill>
                  <a:schemeClr val="bg1"/>
                </a:solidFill>
              </a:rPr>
              <a:t>) «похожих» изображений (например, двух </a:t>
            </a:r>
            <a:r>
              <a:rPr lang="ru-RU" dirty="0" err="1">
                <a:solidFill>
                  <a:schemeClr val="bg1"/>
                </a:solidFill>
              </a:rPr>
              <a:t>аугментированных</a:t>
            </a:r>
            <a:r>
              <a:rPr lang="ru-RU" dirty="0">
                <a:solidFill>
                  <a:schemeClr val="bg1"/>
                </a:solidFill>
              </a:rPr>
              <a:t> версий одного объекта),</a:t>
            </a:r>
          </a:p>
          <a:p>
            <a:r>
              <a:rPr lang="ru-RU" dirty="0">
                <a:solidFill>
                  <a:schemeClr val="bg1"/>
                </a:solidFill>
              </a:rPr>
              <a:t>Удалять от векторов «непохожих» изображений (из других классов или контекстов).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 классической формулировке триплет </a:t>
            </a:r>
            <a:r>
              <a:rPr lang="ru-RU" dirty="0" err="1">
                <a:solidFill>
                  <a:schemeClr val="bg1"/>
                </a:solidFill>
              </a:rPr>
              <a:t>лосс</a:t>
            </a:r>
            <a:r>
              <a:rPr lang="ru-RU" dirty="0">
                <a:solidFill>
                  <a:schemeClr val="bg1"/>
                </a:solidFill>
              </a:rPr>
              <a:t> - выбирается 1 изображение как якорь, ему ставят в соответствие 1 позитивный и несколько негативный примеров</a:t>
            </a:r>
          </a:p>
          <a:p>
            <a:r>
              <a:rPr lang="ru-RU" dirty="0">
                <a:solidFill>
                  <a:schemeClr val="bg1"/>
                </a:solidFill>
              </a:rPr>
              <a:t>Есть и другие постановки, например 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ru-RU" dirty="0"/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5C8E1-C95E-F89E-8B73-A4722909889C}"/>
              </a:ext>
            </a:extLst>
          </p:cNvPr>
          <p:cNvSpPr txBox="1"/>
          <p:nvPr/>
        </p:nvSpPr>
        <p:spPr>
          <a:xfrm>
            <a:off x="5649240" y="6509043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https://uvadlc-notebooks.readthedocs.io/en/latest/tutorial_notebooks/tutorial17/SimCLR.html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https://habr.com/ru/articles/704716/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28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7EFBD055-745D-95FA-BE61-AC7AABFEB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296" y="1153568"/>
            <a:ext cx="4960205" cy="51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4781BD-E545-760F-08AA-18AF9177799E}"/>
              </a:ext>
            </a:extLst>
          </p:cNvPr>
          <p:cNvSpPr txBox="1"/>
          <p:nvPr/>
        </p:nvSpPr>
        <p:spPr>
          <a:xfrm>
            <a:off x="271499" y="5900345"/>
            <a:ext cx="52399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system-ui"/>
              </a:rPr>
              <a:t>Это ключевой подход в создании </a:t>
            </a:r>
            <a:r>
              <a:rPr lang="en" b="0" i="0" dirty="0">
                <a:solidFill>
                  <a:schemeClr val="bg1"/>
                </a:solidFill>
                <a:effectLst/>
                <a:latin typeface="system-ui"/>
              </a:rPr>
              <a:t>foundation models (</a:t>
            </a:r>
            <a:r>
              <a:rPr lang="ru-RU" b="0" i="0" dirty="0">
                <a:solidFill>
                  <a:schemeClr val="bg1"/>
                </a:solidFill>
                <a:effectLst/>
                <a:latin typeface="system-ui"/>
              </a:rPr>
              <a:t>базовых моделей) для компьютерного зрения — таких как </a:t>
            </a:r>
            <a:r>
              <a:rPr lang="en" b="0" i="0" dirty="0">
                <a:solidFill>
                  <a:schemeClr val="bg1"/>
                </a:solidFill>
                <a:effectLst/>
                <a:latin typeface="system-ui"/>
              </a:rPr>
              <a:t>CLIP, DINO, </a:t>
            </a:r>
            <a:r>
              <a:rPr lang="en" b="0" i="0" dirty="0" err="1">
                <a:solidFill>
                  <a:schemeClr val="bg1"/>
                </a:solidFill>
                <a:effectLst/>
                <a:latin typeface="system-ui"/>
              </a:rPr>
              <a:t>SimCLR</a:t>
            </a:r>
            <a:r>
              <a:rPr lang="en" b="0" i="0" dirty="0">
                <a:solidFill>
                  <a:schemeClr val="bg1"/>
                </a:solidFill>
                <a:effectLst/>
                <a:latin typeface="system-ui"/>
              </a:rPr>
              <a:t>, MoCo </a:t>
            </a:r>
            <a:r>
              <a:rPr lang="ru-RU" b="0" i="0" dirty="0">
                <a:solidFill>
                  <a:schemeClr val="bg1"/>
                </a:solidFill>
                <a:effectLst/>
                <a:latin typeface="system-ui"/>
              </a:rPr>
              <a:t>и др.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95463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2719</TotalTime>
  <Words>2757</Words>
  <Application>Microsoft Macintosh PowerPoint</Application>
  <PresentationFormat>Широкоэкранный</PresentationFormat>
  <Paragraphs>251</Paragraphs>
  <Slides>34</Slides>
  <Notes>0</Notes>
  <HiddenSlides>12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2" baseType="lpstr">
      <vt:lpstr>-apple-system</vt:lpstr>
      <vt:lpstr>Arial</vt:lpstr>
      <vt:lpstr>Calibri</vt:lpstr>
      <vt:lpstr>Calibri Light</vt:lpstr>
      <vt:lpstr>Cambria Math</vt:lpstr>
      <vt:lpstr>PetersburgC-Identity-H</vt:lpstr>
      <vt:lpstr>system-ui</vt:lpstr>
      <vt:lpstr>Тема Office</vt:lpstr>
      <vt:lpstr>Презентация PowerPoint</vt:lpstr>
      <vt:lpstr>Ограничения сверточных сетей</vt:lpstr>
      <vt:lpstr>Ограничения сверточных сетей</vt:lpstr>
      <vt:lpstr>FM – это Генеративные модели</vt:lpstr>
      <vt:lpstr>self-supervision learning (SSL) at scale</vt:lpstr>
      <vt:lpstr>Виды SSL at scale</vt:lpstr>
      <vt:lpstr>Виды SSL at scale</vt:lpstr>
      <vt:lpstr>Виды SSL at scale</vt:lpstr>
      <vt:lpstr>self-supervision at scale</vt:lpstr>
      <vt:lpstr>self-supervision at scale CLIP</vt:lpstr>
      <vt:lpstr>self-supervision at scale CLIP</vt:lpstr>
      <vt:lpstr>self-supervision at scale CLIP</vt:lpstr>
      <vt:lpstr>CLIP-like модели</vt:lpstr>
      <vt:lpstr>DINO (self-Distillation with no labels)</vt:lpstr>
      <vt:lpstr>DINO (self-Distillation with no labels)</vt:lpstr>
      <vt:lpstr>CLIP-like модели</vt:lpstr>
      <vt:lpstr>self-supervision at scale SigCLIP</vt:lpstr>
      <vt:lpstr>Порождающие сети</vt:lpstr>
      <vt:lpstr>Порождающие сети</vt:lpstr>
      <vt:lpstr>Использование порождающих сети</vt:lpstr>
      <vt:lpstr>Порождающие сети</vt:lpstr>
      <vt:lpstr>Вариационный автоэенкодер VAE</vt:lpstr>
      <vt:lpstr>Порождающие состязательные сети (GAN)</vt:lpstr>
      <vt:lpstr>Порождающие состязательные сети (GAN)</vt:lpstr>
      <vt:lpstr>Некоторые типы GAN</vt:lpstr>
      <vt:lpstr>GAN. Обучение</vt:lpstr>
      <vt:lpstr>Соревновательный автоэенкодер</vt:lpstr>
      <vt:lpstr>Порождающие состязательные сети (GAN). DCGAN</vt:lpstr>
      <vt:lpstr>Порождающие состязательные сети. Conditional GAN</vt:lpstr>
      <vt:lpstr>Порождающие состязательные сети. Conditional GAN</vt:lpstr>
      <vt:lpstr>Порождающие сети. InfoGAN</vt:lpstr>
      <vt:lpstr>Порождающие сети. InfoGAN</vt:lpstr>
      <vt:lpstr>Вариационный автоэенкодер VAE+GAN</vt:lpstr>
      <vt:lpstr>Cycle GAN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генерации</dc:title>
  <dc:creator>Ронкин Михаил Владимирович</dc:creator>
  <cp:lastModifiedBy>Ронкин Михаил Владимирович</cp:lastModifiedBy>
  <cp:revision>35</cp:revision>
  <dcterms:created xsi:type="dcterms:W3CDTF">2021-12-17T14:10:12Z</dcterms:created>
  <dcterms:modified xsi:type="dcterms:W3CDTF">2025-11-24T11:16:18Z</dcterms:modified>
</cp:coreProperties>
</file>